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408" r:id="rId3"/>
    <p:sldId id="414" r:id="rId4"/>
    <p:sldId id="412" r:id="rId5"/>
    <p:sldId id="415" r:id="rId6"/>
    <p:sldId id="416" r:id="rId7"/>
    <p:sldId id="410" r:id="rId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677"/>
    <a:srgbClr val="006666"/>
    <a:srgbClr val="0D747F"/>
    <a:srgbClr val="008EA9"/>
    <a:srgbClr val="7AC24F"/>
    <a:srgbClr val="7DC354"/>
    <a:srgbClr val="F5AA5D"/>
    <a:srgbClr val="129D85"/>
    <a:srgbClr val="95C31B"/>
    <a:srgbClr val="0F9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998" autoAdjust="0"/>
    <p:restoredTop sz="94660"/>
  </p:normalViewPr>
  <p:slideViewPr>
    <p:cSldViewPr snapToGrid="0">
      <p:cViewPr varScale="1">
        <p:scale>
          <a:sx n="109" d="100"/>
          <a:sy n="109" d="100"/>
        </p:scale>
        <p:origin x="9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جمعية عمارة المساجد  والعناية بها (تعظيم )" userId="973635a2-5eb4-435c-beee-54c88af1bb63" providerId="ADAL" clId="{AB016680-B860-4D9E-AE3A-FB4FE3C50C1E}"/>
    <pc:docChg chg="undo custSel modSld">
      <pc:chgData name="جمعية عمارة المساجد  والعناية بها (تعظيم )" userId="973635a2-5eb4-435c-beee-54c88af1bb63" providerId="ADAL" clId="{AB016680-B860-4D9E-AE3A-FB4FE3C50C1E}" dt="2024-07-22T21:33:34.326" v="44" actId="20577"/>
      <pc:docMkLst>
        <pc:docMk/>
      </pc:docMkLst>
      <pc:sldChg chg="modSp mod">
        <pc:chgData name="جمعية عمارة المساجد  والعناية بها (تعظيم )" userId="973635a2-5eb4-435c-beee-54c88af1bb63" providerId="ADAL" clId="{AB016680-B860-4D9E-AE3A-FB4FE3C50C1E}" dt="2024-07-22T21:32:06.864" v="12" actId="20577"/>
        <pc:sldMkLst>
          <pc:docMk/>
          <pc:sldMk cId="2088656640" sldId="412"/>
        </pc:sldMkLst>
        <pc:spChg chg="mod">
          <ac:chgData name="جمعية عمارة المساجد  والعناية بها (تعظيم )" userId="973635a2-5eb4-435c-beee-54c88af1bb63" providerId="ADAL" clId="{AB016680-B860-4D9E-AE3A-FB4FE3C50C1E}" dt="2024-07-22T21:32:06.864" v="12" actId="20577"/>
          <ac:spMkLst>
            <pc:docMk/>
            <pc:sldMk cId="2088656640" sldId="412"/>
            <ac:spMk id="6" creationId="{FD5D19E2-FB6E-0BEA-1B9A-2E6CB6543E6A}"/>
          </ac:spMkLst>
        </pc:spChg>
      </pc:sldChg>
      <pc:sldChg chg="modSp mod">
        <pc:chgData name="جمعية عمارة المساجد  والعناية بها (تعظيم )" userId="973635a2-5eb4-435c-beee-54c88af1bb63" providerId="ADAL" clId="{AB016680-B860-4D9E-AE3A-FB4FE3C50C1E}" dt="2024-07-22T21:33:34.326" v="44" actId="20577"/>
        <pc:sldMkLst>
          <pc:docMk/>
          <pc:sldMk cId="2546806387" sldId="416"/>
        </pc:sldMkLst>
        <pc:spChg chg="mod">
          <ac:chgData name="جمعية عمارة المساجد  والعناية بها (تعظيم )" userId="973635a2-5eb4-435c-beee-54c88af1bb63" providerId="ADAL" clId="{AB016680-B860-4D9E-AE3A-FB4FE3C50C1E}" dt="2024-07-22T21:33:34.326" v="44" actId="20577"/>
          <ac:spMkLst>
            <pc:docMk/>
            <pc:sldMk cId="2546806387" sldId="416"/>
            <ac:spMk id="6" creationId="{FD5D19E2-FB6E-0BEA-1B9A-2E6CB6543E6A}"/>
          </ac:spMkLst>
        </pc:spChg>
      </pc:sldChg>
    </pc:docChg>
  </pc:docChgLst>
  <pc:docChgLst>
    <pc:chgData name="جمعية عمارة المساجد  والعناية بها (تعظيم )" userId="973635a2-5eb4-435c-beee-54c88af1bb63" providerId="ADAL" clId="{D9E4ACA7-49AA-41C4-B5A8-020BB71445AA}"/>
    <pc:docChg chg="modSld">
      <pc:chgData name="جمعية عمارة المساجد  والعناية بها (تعظيم )" userId="973635a2-5eb4-435c-beee-54c88af1bb63" providerId="ADAL" clId="{D9E4ACA7-49AA-41C4-B5A8-020BB71445AA}" dt="2024-07-21T08:31:32.741" v="26" actId="20577"/>
      <pc:docMkLst>
        <pc:docMk/>
      </pc:docMkLst>
      <pc:sldChg chg="modSp mod">
        <pc:chgData name="جمعية عمارة المساجد  والعناية بها (تعظيم )" userId="973635a2-5eb4-435c-beee-54c88af1bb63" providerId="ADAL" clId="{D9E4ACA7-49AA-41C4-B5A8-020BB71445AA}" dt="2024-07-21T08:31:32.741" v="26" actId="20577"/>
        <pc:sldMkLst>
          <pc:docMk/>
          <pc:sldMk cId="406469103" sldId="256"/>
        </pc:sldMkLst>
        <pc:spChg chg="mod">
          <ac:chgData name="جمعية عمارة المساجد  والعناية بها (تعظيم )" userId="973635a2-5eb4-435c-beee-54c88af1bb63" providerId="ADAL" clId="{D9E4ACA7-49AA-41C4-B5A8-020BB71445AA}" dt="2024-07-21T08:31:32.741" v="26" actId="20577"/>
          <ac:spMkLst>
            <pc:docMk/>
            <pc:sldMk cId="406469103" sldId="256"/>
            <ac:spMk id="4" creationId="{C80B698D-3F66-83EB-0114-32457F245E96}"/>
          </ac:spMkLst>
        </pc:spChg>
      </pc:sldChg>
    </pc:docChg>
  </pc:docChgLst>
  <pc:docChgLst>
    <pc:chgData name="جمعية عمارة المساجد  والعناية بها (تعظيم )" userId="973635a2-5eb4-435c-beee-54c88af1bb63" providerId="ADAL" clId="{3D0F3452-5DD5-46A6-9902-893F502A5879}"/>
    <pc:docChg chg="custSel delSld modSld sldOrd">
      <pc:chgData name="جمعية عمارة المساجد  والعناية بها (تعظيم )" userId="973635a2-5eb4-435c-beee-54c88af1bb63" providerId="ADAL" clId="{3D0F3452-5DD5-46A6-9902-893F502A5879}" dt="2024-08-05T06:20:58.657" v="166" actId="20577"/>
      <pc:docMkLst>
        <pc:docMk/>
      </pc:docMkLst>
      <pc:sldChg chg="modSp mod">
        <pc:chgData name="جمعية عمارة المساجد  والعناية بها (تعظيم )" userId="973635a2-5eb4-435c-beee-54c88af1bb63" providerId="ADAL" clId="{3D0F3452-5DD5-46A6-9902-893F502A5879}" dt="2024-07-21T06:28:14.466" v="78" actId="20577"/>
        <pc:sldMkLst>
          <pc:docMk/>
          <pc:sldMk cId="2088656640" sldId="412"/>
        </pc:sldMkLst>
        <pc:spChg chg="mod">
          <ac:chgData name="جمعية عمارة المساجد  والعناية بها (تعظيم )" userId="973635a2-5eb4-435c-beee-54c88af1bb63" providerId="ADAL" clId="{3D0F3452-5DD5-46A6-9902-893F502A5879}" dt="2024-07-21T06:28:14.466" v="78" actId="20577"/>
          <ac:spMkLst>
            <pc:docMk/>
            <pc:sldMk cId="2088656640" sldId="412"/>
            <ac:spMk id="6" creationId="{FD5D19E2-FB6E-0BEA-1B9A-2E6CB6543E6A}"/>
          </ac:spMkLst>
        </pc:spChg>
      </pc:sldChg>
      <pc:sldChg chg="modSp mod">
        <pc:chgData name="جمعية عمارة المساجد  والعناية بها (تعظيم )" userId="973635a2-5eb4-435c-beee-54c88af1bb63" providerId="ADAL" clId="{3D0F3452-5DD5-46A6-9902-893F502A5879}" dt="2024-08-05T06:20:58.657" v="166" actId="20577"/>
        <pc:sldMkLst>
          <pc:docMk/>
          <pc:sldMk cId="2327905596" sldId="414"/>
        </pc:sldMkLst>
        <pc:graphicFrameChg chg="modGraphic">
          <ac:chgData name="جمعية عمارة المساجد  والعناية بها (تعظيم )" userId="973635a2-5eb4-435c-beee-54c88af1bb63" providerId="ADAL" clId="{3D0F3452-5DD5-46A6-9902-893F502A5879}" dt="2024-08-05T06:20:58.657" v="166" actId="20577"/>
          <ac:graphicFrameMkLst>
            <pc:docMk/>
            <pc:sldMk cId="2327905596" sldId="414"/>
            <ac:graphicFrameMk id="3" creationId="{46D8042F-2682-53AD-4894-6B02E3014C59}"/>
          </ac:graphicFrameMkLst>
        </pc:graphicFrameChg>
      </pc:sldChg>
      <pc:sldChg chg="modSp mod">
        <pc:chgData name="جمعية عمارة المساجد  والعناية بها (تعظيم )" userId="973635a2-5eb4-435c-beee-54c88af1bb63" providerId="ADAL" clId="{3D0F3452-5DD5-46A6-9902-893F502A5879}" dt="2024-07-23T08:51:40.734" v="152" actId="20577"/>
        <pc:sldMkLst>
          <pc:docMk/>
          <pc:sldMk cId="2546806387" sldId="416"/>
        </pc:sldMkLst>
        <pc:spChg chg="mod">
          <ac:chgData name="جمعية عمارة المساجد  والعناية بها (تعظيم )" userId="973635a2-5eb4-435c-beee-54c88af1bb63" providerId="ADAL" clId="{3D0F3452-5DD5-46A6-9902-893F502A5879}" dt="2024-07-23T08:51:40.734" v="152" actId="20577"/>
          <ac:spMkLst>
            <pc:docMk/>
            <pc:sldMk cId="2546806387" sldId="416"/>
            <ac:spMk id="6" creationId="{FD5D19E2-FB6E-0BEA-1B9A-2E6CB6543E6A}"/>
          </ac:spMkLst>
        </pc:spChg>
      </pc:sldChg>
      <pc:sldChg chg="modSp del mod ord">
        <pc:chgData name="جمعية عمارة المساجد  والعناية بها (تعظيم )" userId="973635a2-5eb4-435c-beee-54c88af1bb63" providerId="ADAL" clId="{3D0F3452-5DD5-46A6-9902-893F502A5879}" dt="2024-07-23T08:52:53.385" v="154" actId="2696"/>
        <pc:sldMkLst>
          <pc:docMk/>
          <pc:sldMk cId="518119358" sldId="417"/>
        </pc:sldMkLst>
        <pc:spChg chg="mod">
          <ac:chgData name="جمعية عمارة المساجد  والعناية بها (تعظيم )" userId="973635a2-5eb4-435c-beee-54c88af1bb63" providerId="ADAL" clId="{3D0F3452-5DD5-46A6-9902-893F502A5879}" dt="2024-07-21T06:30:55.100" v="124" actId="14100"/>
          <ac:spMkLst>
            <pc:docMk/>
            <pc:sldMk cId="518119358" sldId="417"/>
            <ac:spMk id="4" creationId="{F259AE39-C64C-F684-7EAB-BB99708B9D84}"/>
          </ac:spMkLst>
        </pc:spChg>
        <pc:spChg chg="mod">
          <ac:chgData name="جمعية عمارة المساجد  والعناية بها (تعظيم )" userId="973635a2-5eb4-435c-beee-54c88af1bb63" providerId="ADAL" clId="{3D0F3452-5DD5-46A6-9902-893F502A5879}" dt="2024-07-23T08:52:47.438" v="153" actId="20577"/>
          <ac:spMkLst>
            <pc:docMk/>
            <pc:sldMk cId="518119358" sldId="417"/>
            <ac:spMk id="6" creationId="{FD5D19E2-FB6E-0BEA-1B9A-2E6CB6543E6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6ECF63-7A8A-8BD0-6C51-B2B79C5B4AB3}"/>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6B8E7CD3-4356-F743-2AE2-062967326A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64BC7CA1-B0F9-B04C-02A4-17CEAA4EDB62}"/>
              </a:ext>
            </a:extLst>
          </p:cNvPr>
          <p:cNvSpPr>
            <a:spLocks noGrp="1"/>
          </p:cNvSpPr>
          <p:nvPr>
            <p:ph type="dt" sz="half" idx="10"/>
          </p:nvPr>
        </p:nvSpPr>
        <p:spPr/>
        <p:txBody>
          <a:bodyPr/>
          <a:lstStyle/>
          <a:p>
            <a:fld id="{AFA3BCF8-1322-47F4-9515-B742B237A465}" type="datetimeFigureOut">
              <a:rPr lang="ar-SA" smtClean="0"/>
              <a:t>30/01/46</a:t>
            </a:fld>
            <a:endParaRPr lang="ar-SA"/>
          </a:p>
        </p:txBody>
      </p:sp>
      <p:sp>
        <p:nvSpPr>
          <p:cNvPr id="5" name="عنصر نائب للتذييل 4">
            <a:extLst>
              <a:ext uri="{FF2B5EF4-FFF2-40B4-BE49-F238E27FC236}">
                <a16:creationId xmlns:a16="http://schemas.microsoft.com/office/drawing/2014/main" id="{E656E9AA-D3C0-68FA-25CD-AF0315E1305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41C9D2B-3900-2A2A-3E87-1153B34B0E5C}"/>
              </a:ext>
            </a:extLst>
          </p:cNvPr>
          <p:cNvSpPr>
            <a:spLocks noGrp="1"/>
          </p:cNvSpPr>
          <p:nvPr>
            <p:ph type="sldNum" sz="quarter" idx="12"/>
          </p:nvPr>
        </p:nvSpPr>
        <p:spPr/>
        <p:txBody>
          <a:bodyPr/>
          <a:lstStyle/>
          <a:p>
            <a:fld id="{3409845B-2C7E-4BB0-946A-B93538B75B53}" type="slidenum">
              <a:rPr lang="ar-SA" smtClean="0"/>
              <a:t>‹#›</a:t>
            </a:fld>
            <a:endParaRPr lang="ar-SA"/>
          </a:p>
        </p:txBody>
      </p:sp>
    </p:spTree>
    <p:extLst>
      <p:ext uri="{BB962C8B-B14F-4D97-AF65-F5344CB8AC3E}">
        <p14:creationId xmlns:p14="http://schemas.microsoft.com/office/powerpoint/2010/main" val="267406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C944E63-4C23-FF70-5F1E-9FDA60AAB69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D97BB6C-BE77-628D-2BB5-5A21616AEFEE}"/>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154886A-54F3-5A30-311C-5CB851CCE5AD}"/>
              </a:ext>
            </a:extLst>
          </p:cNvPr>
          <p:cNvSpPr>
            <a:spLocks noGrp="1"/>
          </p:cNvSpPr>
          <p:nvPr>
            <p:ph type="dt" sz="half" idx="10"/>
          </p:nvPr>
        </p:nvSpPr>
        <p:spPr/>
        <p:txBody>
          <a:bodyPr/>
          <a:lstStyle/>
          <a:p>
            <a:fld id="{AFA3BCF8-1322-47F4-9515-B742B237A465}" type="datetimeFigureOut">
              <a:rPr lang="ar-SA" smtClean="0"/>
              <a:t>30/01/46</a:t>
            </a:fld>
            <a:endParaRPr lang="ar-SA"/>
          </a:p>
        </p:txBody>
      </p:sp>
      <p:sp>
        <p:nvSpPr>
          <p:cNvPr id="5" name="عنصر نائب للتذييل 4">
            <a:extLst>
              <a:ext uri="{FF2B5EF4-FFF2-40B4-BE49-F238E27FC236}">
                <a16:creationId xmlns:a16="http://schemas.microsoft.com/office/drawing/2014/main" id="{EEBFDC1C-9788-82CA-047B-9C6B49C6E15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418133F-3F4D-008D-0F01-21E6C83B73AC}"/>
              </a:ext>
            </a:extLst>
          </p:cNvPr>
          <p:cNvSpPr>
            <a:spLocks noGrp="1"/>
          </p:cNvSpPr>
          <p:nvPr>
            <p:ph type="sldNum" sz="quarter" idx="12"/>
          </p:nvPr>
        </p:nvSpPr>
        <p:spPr/>
        <p:txBody>
          <a:bodyPr/>
          <a:lstStyle/>
          <a:p>
            <a:fld id="{3409845B-2C7E-4BB0-946A-B93538B75B53}" type="slidenum">
              <a:rPr lang="ar-SA" smtClean="0"/>
              <a:t>‹#›</a:t>
            </a:fld>
            <a:endParaRPr lang="ar-SA"/>
          </a:p>
        </p:txBody>
      </p:sp>
    </p:spTree>
    <p:extLst>
      <p:ext uri="{BB962C8B-B14F-4D97-AF65-F5344CB8AC3E}">
        <p14:creationId xmlns:p14="http://schemas.microsoft.com/office/powerpoint/2010/main" val="109113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136CA933-B969-D483-6613-71907BF5E7CE}"/>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6DD96E6C-7AE2-54F2-1975-188A3F68903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8BB45E8-48C4-769D-E40F-1619E40072F1}"/>
              </a:ext>
            </a:extLst>
          </p:cNvPr>
          <p:cNvSpPr>
            <a:spLocks noGrp="1"/>
          </p:cNvSpPr>
          <p:nvPr>
            <p:ph type="dt" sz="half" idx="10"/>
          </p:nvPr>
        </p:nvSpPr>
        <p:spPr/>
        <p:txBody>
          <a:bodyPr/>
          <a:lstStyle/>
          <a:p>
            <a:fld id="{AFA3BCF8-1322-47F4-9515-B742B237A465}" type="datetimeFigureOut">
              <a:rPr lang="ar-SA" smtClean="0"/>
              <a:t>30/01/46</a:t>
            </a:fld>
            <a:endParaRPr lang="ar-SA"/>
          </a:p>
        </p:txBody>
      </p:sp>
      <p:sp>
        <p:nvSpPr>
          <p:cNvPr id="5" name="عنصر نائب للتذييل 4">
            <a:extLst>
              <a:ext uri="{FF2B5EF4-FFF2-40B4-BE49-F238E27FC236}">
                <a16:creationId xmlns:a16="http://schemas.microsoft.com/office/drawing/2014/main" id="{DC919650-BC51-2C25-87D9-30591415876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BB67598-9F79-5CAF-BEEA-C0FCD6DE580A}"/>
              </a:ext>
            </a:extLst>
          </p:cNvPr>
          <p:cNvSpPr>
            <a:spLocks noGrp="1"/>
          </p:cNvSpPr>
          <p:nvPr>
            <p:ph type="sldNum" sz="quarter" idx="12"/>
          </p:nvPr>
        </p:nvSpPr>
        <p:spPr/>
        <p:txBody>
          <a:bodyPr/>
          <a:lstStyle/>
          <a:p>
            <a:fld id="{3409845B-2C7E-4BB0-946A-B93538B75B53}" type="slidenum">
              <a:rPr lang="ar-SA" smtClean="0"/>
              <a:t>‹#›</a:t>
            </a:fld>
            <a:endParaRPr lang="ar-SA"/>
          </a:p>
        </p:txBody>
      </p:sp>
    </p:spTree>
    <p:extLst>
      <p:ext uri="{BB962C8B-B14F-4D97-AF65-F5344CB8AC3E}">
        <p14:creationId xmlns:p14="http://schemas.microsoft.com/office/powerpoint/2010/main" val="97145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862B6D-BA43-FF58-5ED6-29735DF8B257}"/>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CF15136-BAC7-0AE7-52C8-4A95C92E453F}"/>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625D957-AC56-0D23-1A08-602DAAC8F435}"/>
              </a:ext>
            </a:extLst>
          </p:cNvPr>
          <p:cNvSpPr>
            <a:spLocks noGrp="1"/>
          </p:cNvSpPr>
          <p:nvPr>
            <p:ph type="dt" sz="half" idx="10"/>
          </p:nvPr>
        </p:nvSpPr>
        <p:spPr/>
        <p:txBody>
          <a:bodyPr/>
          <a:lstStyle/>
          <a:p>
            <a:fld id="{AFA3BCF8-1322-47F4-9515-B742B237A465}" type="datetimeFigureOut">
              <a:rPr lang="ar-SA" smtClean="0"/>
              <a:t>30/01/46</a:t>
            </a:fld>
            <a:endParaRPr lang="ar-SA"/>
          </a:p>
        </p:txBody>
      </p:sp>
      <p:sp>
        <p:nvSpPr>
          <p:cNvPr id="5" name="عنصر نائب للتذييل 4">
            <a:extLst>
              <a:ext uri="{FF2B5EF4-FFF2-40B4-BE49-F238E27FC236}">
                <a16:creationId xmlns:a16="http://schemas.microsoft.com/office/drawing/2014/main" id="{B4B53A28-B633-147A-3BDB-FCD3C5EF86C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D6ED3B5-3586-10F5-F34C-B58E46AE1BDC}"/>
              </a:ext>
            </a:extLst>
          </p:cNvPr>
          <p:cNvSpPr>
            <a:spLocks noGrp="1"/>
          </p:cNvSpPr>
          <p:nvPr>
            <p:ph type="sldNum" sz="quarter" idx="12"/>
          </p:nvPr>
        </p:nvSpPr>
        <p:spPr/>
        <p:txBody>
          <a:bodyPr/>
          <a:lstStyle/>
          <a:p>
            <a:fld id="{3409845B-2C7E-4BB0-946A-B93538B75B53}" type="slidenum">
              <a:rPr lang="ar-SA" smtClean="0"/>
              <a:t>‹#›</a:t>
            </a:fld>
            <a:endParaRPr lang="ar-SA"/>
          </a:p>
        </p:txBody>
      </p:sp>
    </p:spTree>
    <p:extLst>
      <p:ext uri="{BB962C8B-B14F-4D97-AF65-F5344CB8AC3E}">
        <p14:creationId xmlns:p14="http://schemas.microsoft.com/office/powerpoint/2010/main" val="404582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34AAA8-0147-3F61-A61E-AA6CDE5000A7}"/>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2B43A4-12B4-946A-F11D-397E7AFF95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310432C-6553-5A75-5704-A7E029091EF2}"/>
              </a:ext>
            </a:extLst>
          </p:cNvPr>
          <p:cNvSpPr>
            <a:spLocks noGrp="1"/>
          </p:cNvSpPr>
          <p:nvPr>
            <p:ph type="dt" sz="half" idx="10"/>
          </p:nvPr>
        </p:nvSpPr>
        <p:spPr/>
        <p:txBody>
          <a:bodyPr/>
          <a:lstStyle/>
          <a:p>
            <a:fld id="{AFA3BCF8-1322-47F4-9515-B742B237A465}" type="datetimeFigureOut">
              <a:rPr lang="ar-SA" smtClean="0"/>
              <a:t>30/01/46</a:t>
            </a:fld>
            <a:endParaRPr lang="ar-SA"/>
          </a:p>
        </p:txBody>
      </p:sp>
      <p:sp>
        <p:nvSpPr>
          <p:cNvPr id="5" name="عنصر نائب للتذييل 4">
            <a:extLst>
              <a:ext uri="{FF2B5EF4-FFF2-40B4-BE49-F238E27FC236}">
                <a16:creationId xmlns:a16="http://schemas.microsoft.com/office/drawing/2014/main" id="{DFD00324-4D44-D1E9-51E5-F5D0634AF41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5946A87-7830-A4D1-7219-202AEF8B7B97}"/>
              </a:ext>
            </a:extLst>
          </p:cNvPr>
          <p:cNvSpPr>
            <a:spLocks noGrp="1"/>
          </p:cNvSpPr>
          <p:nvPr>
            <p:ph type="sldNum" sz="quarter" idx="12"/>
          </p:nvPr>
        </p:nvSpPr>
        <p:spPr/>
        <p:txBody>
          <a:bodyPr/>
          <a:lstStyle/>
          <a:p>
            <a:fld id="{3409845B-2C7E-4BB0-946A-B93538B75B53}" type="slidenum">
              <a:rPr lang="ar-SA" smtClean="0"/>
              <a:t>‹#›</a:t>
            </a:fld>
            <a:endParaRPr lang="ar-SA"/>
          </a:p>
        </p:txBody>
      </p:sp>
    </p:spTree>
    <p:extLst>
      <p:ext uri="{BB962C8B-B14F-4D97-AF65-F5344CB8AC3E}">
        <p14:creationId xmlns:p14="http://schemas.microsoft.com/office/powerpoint/2010/main" val="38643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E6DA56-7352-38BF-968B-D9AFF6212EBC}"/>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A22CCBC-4C48-4623-58E3-5F19F320D06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AC2E205-7025-46D8-7240-8724C165F6B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D387D1AC-63F3-D00F-F9BB-ECAF75C995CB}"/>
              </a:ext>
            </a:extLst>
          </p:cNvPr>
          <p:cNvSpPr>
            <a:spLocks noGrp="1"/>
          </p:cNvSpPr>
          <p:nvPr>
            <p:ph type="dt" sz="half" idx="10"/>
          </p:nvPr>
        </p:nvSpPr>
        <p:spPr/>
        <p:txBody>
          <a:bodyPr/>
          <a:lstStyle/>
          <a:p>
            <a:fld id="{AFA3BCF8-1322-47F4-9515-B742B237A465}" type="datetimeFigureOut">
              <a:rPr lang="ar-SA" smtClean="0"/>
              <a:t>30/01/46</a:t>
            </a:fld>
            <a:endParaRPr lang="ar-SA"/>
          </a:p>
        </p:txBody>
      </p:sp>
      <p:sp>
        <p:nvSpPr>
          <p:cNvPr id="6" name="عنصر نائب للتذييل 5">
            <a:extLst>
              <a:ext uri="{FF2B5EF4-FFF2-40B4-BE49-F238E27FC236}">
                <a16:creationId xmlns:a16="http://schemas.microsoft.com/office/drawing/2014/main" id="{5AF249F4-8A68-8130-F6CF-5B03A4238A6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E9D4DAB-D600-0877-0782-D69963A15A5E}"/>
              </a:ext>
            </a:extLst>
          </p:cNvPr>
          <p:cNvSpPr>
            <a:spLocks noGrp="1"/>
          </p:cNvSpPr>
          <p:nvPr>
            <p:ph type="sldNum" sz="quarter" idx="12"/>
          </p:nvPr>
        </p:nvSpPr>
        <p:spPr/>
        <p:txBody>
          <a:bodyPr/>
          <a:lstStyle/>
          <a:p>
            <a:fld id="{3409845B-2C7E-4BB0-946A-B93538B75B53}" type="slidenum">
              <a:rPr lang="ar-SA" smtClean="0"/>
              <a:t>‹#›</a:t>
            </a:fld>
            <a:endParaRPr lang="ar-SA"/>
          </a:p>
        </p:txBody>
      </p:sp>
    </p:spTree>
    <p:extLst>
      <p:ext uri="{BB962C8B-B14F-4D97-AF65-F5344CB8AC3E}">
        <p14:creationId xmlns:p14="http://schemas.microsoft.com/office/powerpoint/2010/main" val="360639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F090F89-684E-0B05-E6DC-33A9E8829C82}"/>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4AF5E6D-B061-4ABE-3702-A249B05479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411FF7DB-DF71-0D99-C00E-08BFB1C791E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2DDDABA2-6B4C-AFC7-A807-9EDC30FC5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CD3904CB-CBD9-E586-750A-58AAA8A45B39}"/>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6DCB625-33C6-3C98-B59E-50608A2F3FCC}"/>
              </a:ext>
            </a:extLst>
          </p:cNvPr>
          <p:cNvSpPr>
            <a:spLocks noGrp="1"/>
          </p:cNvSpPr>
          <p:nvPr>
            <p:ph type="dt" sz="half" idx="10"/>
          </p:nvPr>
        </p:nvSpPr>
        <p:spPr/>
        <p:txBody>
          <a:bodyPr/>
          <a:lstStyle/>
          <a:p>
            <a:fld id="{AFA3BCF8-1322-47F4-9515-B742B237A465}" type="datetimeFigureOut">
              <a:rPr lang="ar-SA" smtClean="0"/>
              <a:t>30/01/46</a:t>
            </a:fld>
            <a:endParaRPr lang="ar-SA"/>
          </a:p>
        </p:txBody>
      </p:sp>
      <p:sp>
        <p:nvSpPr>
          <p:cNvPr id="8" name="عنصر نائب للتذييل 7">
            <a:extLst>
              <a:ext uri="{FF2B5EF4-FFF2-40B4-BE49-F238E27FC236}">
                <a16:creationId xmlns:a16="http://schemas.microsoft.com/office/drawing/2014/main" id="{5CE12882-C467-E4B4-DFAA-B1F1AF26A3F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0F614DD1-7CF8-E272-743A-86C7D4218D9C}"/>
              </a:ext>
            </a:extLst>
          </p:cNvPr>
          <p:cNvSpPr>
            <a:spLocks noGrp="1"/>
          </p:cNvSpPr>
          <p:nvPr>
            <p:ph type="sldNum" sz="quarter" idx="12"/>
          </p:nvPr>
        </p:nvSpPr>
        <p:spPr/>
        <p:txBody>
          <a:bodyPr/>
          <a:lstStyle/>
          <a:p>
            <a:fld id="{3409845B-2C7E-4BB0-946A-B93538B75B53}" type="slidenum">
              <a:rPr lang="ar-SA" smtClean="0"/>
              <a:t>‹#›</a:t>
            </a:fld>
            <a:endParaRPr lang="ar-SA"/>
          </a:p>
        </p:txBody>
      </p:sp>
    </p:spTree>
    <p:extLst>
      <p:ext uri="{BB962C8B-B14F-4D97-AF65-F5344CB8AC3E}">
        <p14:creationId xmlns:p14="http://schemas.microsoft.com/office/powerpoint/2010/main" val="81602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608B41-F2A2-0749-BD70-8D0852B5F87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37707719-8754-8B30-7191-E1F9941A990C}"/>
              </a:ext>
            </a:extLst>
          </p:cNvPr>
          <p:cNvSpPr>
            <a:spLocks noGrp="1"/>
          </p:cNvSpPr>
          <p:nvPr>
            <p:ph type="dt" sz="half" idx="10"/>
          </p:nvPr>
        </p:nvSpPr>
        <p:spPr/>
        <p:txBody>
          <a:bodyPr/>
          <a:lstStyle/>
          <a:p>
            <a:fld id="{AFA3BCF8-1322-47F4-9515-B742B237A465}" type="datetimeFigureOut">
              <a:rPr lang="ar-SA" smtClean="0"/>
              <a:t>30/01/46</a:t>
            </a:fld>
            <a:endParaRPr lang="ar-SA"/>
          </a:p>
        </p:txBody>
      </p:sp>
      <p:sp>
        <p:nvSpPr>
          <p:cNvPr id="4" name="عنصر نائب للتذييل 3">
            <a:extLst>
              <a:ext uri="{FF2B5EF4-FFF2-40B4-BE49-F238E27FC236}">
                <a16:creationId xmlns:a16="http://schemas.microsoft.com/office/drawing/2014/main" id="{F4A96B5C-EFC2-32E2-13D4-DAEE12021ED2}"/>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40F59A5C-B1F8-A3DD-6794-F25241141B7C}"/>
              </a:ext>
            </a:extLst>
          </p:cNvPr>
          <p:cNvSpPr>
            <a:spLocks noGrp="1"/>
          </p:cNvSpPr>
          <p:nvPr>
            <p:ph type="sldNum" sz="quarter" idx="12"/>
          </p:nvPr>
        </p:nvSpPr>
        <p:spPr/>
        <p:txBody>
          <a:bodyPr/>
          <a:lstStyle/>
          <a:p>
            <a:fld id="{3409845B-2C7E-4BB0-946A-B93538B75B53}" type="slidenum">
              <a:rPr lang="ar-SA" smtClean="0"/>
              <a:t>‹#›</a:t>
            </a:fld>
            <a:endParaRPr lang="ar-SA"/>
          </a:p>
        </p:txBody>
      </p:sp>
    </p:spTree>
    <p:extLst>
      <p:ext uri="{BB962C8B-B14F-4D97-AF65-F5344CB8AC3E}">
        <p14:creationId xmlns:p14="http://schemas.microsoft.com/office/powerpoint/2010/main" val="163442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9F4F3A1A-5A34-6CD7-F892-4DB3AC1B6BD1}"/>
              </a:ext>
            </a:extLst>
          </p:cNvPr>
          <p:cNvSpPr>
            <a:spLocks noGrp="1"/>
          </p:cNvSpPr>
          <p:nvPr>
            <p:ph type="dt" sz="half" idx="10"/>
          </p:nvPr>
        </p:nvSpPr>
        <p:spPr/>
        <p:txBody>
          <a:bodyPr/>
          <a:lstStyle/>
          <a:p>
            <a:fld id="{AFA3BCF8-1322-47F4-9515-B742B237A465}" type="datetimeFigureOut">
              <a:rPr lang="ar-SA" smtClean="0"/>
              <a:t>30/01/46</a:t>
            </a:fld>
            <a:endParaRPr lang="ar-SA"/>
          </a:p>
        </p:txBody>
      </p:sp>
      <p:sp>
        <p:nvSpPr>
          <p:cNvPr id="3" name="عنصر نائب للتذييل 2">
            <a:extLst>
              <a:ext uri="{FF2B5EF4-FFF2-40B4-BE49-F238E27FC236}">
                <a16:creationId xmlns:a16="http://schemas.microsoft.com/office/drawing/2014/main" id="{108D1D06-BCFE-6840-922C-DC21CE3EFEBD}"/>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4E2043B0-4485-766E-6963-7F4FF42ECC2B}"/>
              </a:ext>
            </a:extLst>
          </p:cNvPr>
          <p:cNvSpPr>
            <a:spLocks noGrp="1"/>
          </p:cNvSpPr>
          <p:nvPr>
            <p:ph type="sldNum" sz="quarter" idx="12"/>
          </p:nvPr>
        </p:nvSpPr>
        <p:spPr/>
        <p:txBody>
          <a:bodyPr/>
          <a:lstStyle/>
          <a:p>
            <a:fld id="{3409845B-2C7E-4BB0-946A-B93538B75B53}" type="slidenum">
              <a:rPr lang="ar-SA" smtClean="0"/>
              <a:t>‹#›</a:t>
            </a:fld>
            <a:endParaRPr lang="ar-SA"/>
          </a:p>
        </p:txBody>
      </p:sp>
    </p:spTree>
    <p:extLst>
      <p:ext uri="{BB962C8B-B14F-4D97-AF65-F5344CB8AC3E}">
        <p14:creationId xmlns:p14="http://schemas.microsoft.com/office/powerpoint/2010/main" val="339484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8FC033-F939-B181-6264-96A7F2026C3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8069D3E-77B5-1DCA-F5DF-2CA698479D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31F4D4D-068F-4518-A0CA-5A938BA97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47C0D59-BAFF-220A-B6EB-DB2A9069D9E9}"/>
              </a:ext>
            </a:extLst>
          </p:cNvPr>
          <p:cNvSpPr>
            <a:spLocks noGrp="1"/>
          </p:cNvSpPr>
          <p:nvPr>
            <p:ph type="dt" sz="half" idx="10"/>
          </p:nvPr>
        </p:nvSpPr>
        <p:spPr/>
        <p:txBody>
          <a:bodyPr/>
          <a:lstStyle/>
          <a:p>
            <a:fld id="{AFA3BCF8-1322-47F4-9515-B742B237A465}" type="datetimeFigureOut">
              <a:rPr lang="ar-SA" smtClean="0"/>
              <a:t>30/01/46</a:t>
            </a:fld>
            <a:endParaRPr lang="ar-SA"/>
          </a:p>
        </p:txBody>
      </p:sp>
      <p:sp>
        <p:nvSpPr>
          <p:cNvPr id="6" name="عنصر نائب للتذييل 5">
            <a:extLst>
              <a:ext uri="{FF2B5EF4-FFF2-40B4-BE49-F238E27FC236}">
                <a16:creationId xmlns:a16="http://schemas.microsoft.com/office/drawing/2014/main" id="{5C722CCC-C9B5-9D7F-AF11-19FEFEA3166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51F908D1-194A-5F91-2BDB-A3DDB6A6B777}"/>
              </a:ext>
            </a:extLst>
          </p:cNvPr>
          <p:cNvSpPr>
            <a:spLocks noGrp="1"/>
          </p:cNvSpPr>
          <p:nvPr>
            <p:ph type="sldNum" sz="quarter" idx="12"/>
          </p:nvPr>
        </p:nvSpPr>
        <p:spPr/>
        <p:txBody>
          <a:bodyPr/>
          <a:lstStyle/>
          <a:p>
            <a:fld id="{3409845B-2C7E-4BB0-946A-B93538B75B53}" type="slidenum">
              <a:rPr lang="ar-SA" smtClean="0"/>
              <a:t>‹#›</a:t>
            </a:fld>
            <a:endParaRPr lang="ar-SA"/>
          </a:p>
        </p:txBody>
      </p:sp>
    </p:spTree>
    <p:extLst>
      <p:ext uri="{BB962C8B-B14F-4D97-AF65-F5344CB8AC3E}">
        <p14:creationId xmlns:p14="http://schemas.microsoft.com/office/powerpoint/2010/main" val="245350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0FB878-0097-EED5-CD00-29C746B3966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DC7A916-759C-C449-3E96-759FF6B663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35AF288E-47A3-CE65-8106-FE2F480E4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79E262B-86F7-52D6-1089-2EAC08A7693E}"/>
              </a:ext>
            </a:extLst>
          </p:cNvPr>
          <p:cNvSpPr>
            <a:spLocks noGrp="1"/>
          </p:cNvSpPr>
          <p:nvPr>
            <p:ph type="dt" sz="half" idx="10"/>
          </p:nvPr>
        </p:nvSpPr>
        <p:spPr/>
        <p:txBody>
          <a:bodyPr/>
          <a:lstStyle/>
          <a:p>
            <a:fld id="{AFA3BCF8-1322-47F4-9515-B742B237A465}" type="datetimeFigureOut">
              <a:rPr lang="ar-SA" smtClean="0"/>
              <a:t>30/01/46</a:t>
            </a:fld>
            <a:endParaRPr lang="ar-SA"/>
          </a:p>
        </p:txBody>
      </p:sp>
      <p:sp>
        <p:nvSpPr>
          <p:cNvPr id="6" name="عنصر نائب للتذييل 5">
            <a:extLst>
              <a:ext uri="{FF2B5EF4-FFF2-40B4-BE49-F238E27FC236}">
                <a16:creationId xmlns:a16="http://schemas.microsoft.com/office/drawing/2014/main" id="{DA73BF44-AB2C-DFBD-EA26-594E724EDC1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E86775D-378A-E39E-F95A-EAEBAEADAF96}"/>
              </a:ext>
            </a:extLst>
          </p:cNvPr>
          <p:cNvSpPr>
            <a:spLocks noGrp="1"/>
          </p:cNvSpPr>
          <p:nvPr>
            <p:ph type="sldNum" sz="quarter" idx="12"/>
          </p:nvPr>
        </p:nvSpPr>
        <p:spPr/>
        <p:txBody>
          <a:bodyPr/>
          <a:lstStyle/>
          <a:p>
            <a:fld id="{3409845B-2C7E-4BB0-946A-B93538B75B53}" type="slidenum">
              <a:rPr lang="ar-SA" smtClean="0"/>
              <a:t>‹#›</a:t>
            </a:fld>
            <a:endParaRPr lang="ar-SA"/>
          </a:p>
        </p:txBody>
      </p:sp>
    </p:spTree>
    <p:extLst>
      <p:ext uri="{BB962C8B-B14F-4D97-AF65-F5344CB8AC3E}">
        <p14:creationId xmlns:p14="http://schemas.microsoft.com/office/powerpoint/2010/main" val="50319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46B1B178-98A8-3902-9486-8C2691E3793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FD6637F-7538-50F1-4494-EAC19D27B04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A5A4033-02DF-2A33-3027-0C5D2316148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FA3BCF8-1322-47F4-9515-B742B237A465}" type="datetimeFigureOut">
              <a:rPr lang="ar-SA" smtClean="0"/>
              <a:t>30/01/46</a:t>
            </a:fld>
            <a:endParaRPr lang="ar-SA"/>
          </a:p>
        </p:txBody>
      </p:sp>
      <p:sp>
        <p:nvSpPr>
          <p:cNvPr id="5" name="عنصر نائب للتذييل 4">
            <a:extLst>
              <a:ext uri="{FF2B5EF4-FFF2-40B4-BE49-F238E27FC236}">
                <a16:creationId xmlns:a16="http://schemas.microsoft.com/office/drawing/2014/main" id="{F45CE6B2-FE04-B2E0-AA5B-074311074A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8E38CEEA-42B4-80CF-2F86-940FE8480AC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409845B-2C7E-4BB0-946A-B93538B75B53}" type="slidenum">
              <a:rPr lang="ar-SA" smtClean="0"/>
              <a:t>‹#›</a:t>
            </a:fld>
            <a:endParaRPr lang="ar-SA"/>
          </a:p>
        </p:txBody>
      </p:sp>
    </p:spTree>
    <p:extLst>
      <p:ext uri="{BB962C8B-B14F-4D97-AF65-F5344CB8AC3E}">
        <p14:creationId xmlns:p14="http://schemas.microsoft.com/office/powerpoint/2010/main" val="3349955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a:extLst>
              <a:ext uri="{FF2B5EF4-FFF2-40B4-BE49-F238E27FC236}">
                <a16:creationId xmlns:a16="http://schemas.microsoft.com/office/drawing/2014/main" id="{38BEBA4E-EE1D-B27E-4B67-CBA32B5F8566}"/>
              </a:ext>
            </a:extLst>
          </p:cNvPr>
          <p:cNvSpPr/>
          <p:nvPr/>
        </p:nvSpPr>
        <p:spPr>
          <a:xfrm>
            <a:off x="1" y="0"/>
            <a:ext cx="12192000" cy="6858000"/>
          </a:xfrm>
          <a:prstGeom prst="rect">
            <a:avLst/>
          </a:prstGeom>
          <a:gradFill flip="none" rotWithShape="1">
            <a:gsLst>
              <a:gs pos="0">
                <a:schemeClr val="bg1"/>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3" name="صورة 2">
            <a:extLst>
              <a:ext uri="{FF2B5EF4-FFF2-40B4-BE49-F238E27FC236}">
                <a16:creationId xmlns:a16="http://schemas.microsoft.com/office/drawing/2014/main" id="{D9C634AA-0CE9-8068-2130-CD62056F6A35}"/>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brightnessContrast contrast="35000"/>
                    </a14:imgEffect>
                  </a14:imgLayer>
                </a14:imgProps>
              </a:ext>
              <a:ext uri="{28A0092B-C50C-407E-A947-70E740481C1C}">
                <a14:useLocalDpi xmlns:a14="http://schemas.microsoft.com/office/drawing/2010/main" val="0"/>
              </a:ext>
            </a:extLst>
          </a:blip>
          <a:srcRect b="15622"/>
          <a:stretch/>
        </p:blipFill>
        <p:spPr>
          <a:xfrm>
            <a:off x="0" y="1"/>
            <a:ext cx="12191604" cy="6858000"/>
          </a:xfrm>
          <a:prstGeom prst="rect">
            <a:avLst/>
          </a:prstGeom>
        </p:spPr>
      </p:pic>
      <p:sp>
        <p:nvSpPr>
          <p:cNvPr id="8" name="شكل بيضاوي 7">
            <a:extLst>
              <a:ext uri="{FF2B5EF4-FFF2-40B4-BE49-F238E27FC236}">
                <a16:creationId xmlns:a16="http://schemas.microsoft.com/office/drawing/2014/main" id="{C26C649B-D872-962B-61BC-34270FA89BFB}"/>
              </a:ext>
            </a:extLst>
          </p:cNvPr>
          <p:cNvSpPr/>
          <p:nvPr/>
        </p:nvSpPr>
        <p:spPr>
          <a:xfrm>
            <a:off x="-4103077" y="-1096108"/>
            <a:ext cx="9050216" cy="905021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شكل بيضاوي 6">
            <a:extLst>
              <a:ext uri="{FF2B5EF4-FFF2-40B4-BE49-F238E27FC236}">
                <a16:creationId xmlns:a16="http://schemas.microsoft.com/office/drawing/2014/main" id="{53D1BC8C-7227-2333-93A8-12526FE2525C}"/>
              </a:ext>
            </a:extLst>
          </p:cNvPr>
          <p:cNvSpPr/>
          <p:nvPr/>
        </p:nvSpPr>
        <p:spPr>
          <a:xfrm>
            <a:off x="-4090277" y="-1096108"/>
            <a:ext cx="9050216" cy="9050216"/>
          </a:xfrm>
          <a:prstGeom prst="ellipse">
            <a:avLst/>
          </a:prstGeom>
          <a:gradFill flip="none" rotWithShape="1">
            <a:gsLst>
              <a:gs pos="100000">
                <a:srgbClr val="33BEAD">
                  <a:alpha val="27000"/>
                  <a:lumMod val="96000"/>
                </a:srgbClr>
              </a:gs>
              <a:gs pos="100000">
                <a:srgbClr val="405464"/>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6" name="شكل بيضاوي 5">
            <a:extLst>
              <a:ext uri="{FF2B5EF4-FFF2-40B4-BE49-F238E27FC236}">
                <a16:creationId xmlns:a16="http://schemas.microsoft.com/office/drawing/2014/main" id="{D846F62E-96D4-C895-072D-471F134E00D1}"/>
              </a:ext>
            </a:extLst>
          </p:cNvPr>
          <p:cNvSpPr/>
          <p:nvPr/>
        </p:nvSpPr>
        <p:spPr>
          <a:xfrm>
            <a:off x="-4454769" y="-1447800"/>
            <a:ext cx="9753600" cy="9753600"/>
          </a:xfrm>
          <a:prstGeom prst="ellipse">
            <a:avLst/>
          </a:prstGeom>
          <a:noFill/>
          <a:ln w="38100">
            <a:solidFill>
              <a:srgbClr val="40546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شكل بيضاوي 10">
            <a:extLst>
              <a:ext uri="{FF2B5EF4-FFF2-40B4-BE49-F238E27FC236}">
                <a16:creationId xmlns:a16="http://schemas.microsoft.com/office/drawing/2014/main" id="{4C01E34D-367D-A864-7A72-8AF900CE2E4B}"/>
              </a:ext>
            </a:extLst>
          </p:cNvPr>
          <p:cNvSpPr/>
          <p:nvPr/>
        </p:nvSpPr>
        <p:spPr>
          <a:xfrm>
            <a:off x="11063132" y="-638351"/>
            <a:ext cx="1785360" cy="1785360"/>
          </a:xfrm>
          <a:prstGeom prst="ellipse">
            <a:avLst/>
          </a:prstGeom>
          <a:solidFill>
            <a:srgbClr val="008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شكل بيضاوي 12">
            <a:extLst>
              <a:ext uri="{FF2B5EF4-FFF2-40B4-BE49-F238E27FC236}">
                <a16:creationId xmlns:a16="http://schemas.microsoft.com/office/drawing/2014/main" id="{FCE5276E-FBCC-8C87-48F1-0BA5B0FE9A5A}"/>
              </a:ext>
            </a:extLst>
          </p:cNvPr>
          <p:cNvSpPr/>
          <p:nvPr/>
        </p:nvSpPr>
        <p:spPr>
          <a:xfrm>
            <a:off x="10672356" y="116400"/>
            <a:ext cx="1356020" cy="1356019"/>
          </a:xfrm>
          <a:prstGeom prst="ellipse">
            <a:avLst/>
          </a:prstGeom>
          <a:noFill/>
          <a:ln w="28575">
            <a:solidFill>
              <a:srgbClr val="171D3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12" name="شكل بيضاوي 11">
            <a:extLst>
              <a:ext uri="{FF2B5EF4-FFF2-40B4-BE49-F238E27FC236}">
                <a16:creationId xmlns:a16="http://schemas.microsoft.com/office/drawing/2014/main" id="{EC5924D0-FE8D-F01A-994D-F1A3BC18DA25}"/>
              </a:ext>
            </a:extLst>
          </p:cNvPr>
          <p:cNvSpPr/>
          <p:nvPr/>
        </p:nvSpPr>
        <p:spPr>
          <a:xfrm>
            <a:off x="10271708" y="-523904"/>
            <a:ext cx="1280607" cy="1280607"/>
          </a:xfrm>
          <a:prstGeom prst="ellipse">
            <a:avLst/>
          </a:prstGeom>
          <a:solidFill>
            <a:srgbClr val="7AC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18" name="مربع نص 17">
            <a:extLst>
              <a:ext uri="{FF2B5EF4-FFF2-40B4-BE49-F238E27FC236}">
                <a16:creationId xmlns:a16="http://schemas.microsoft.com/office/drawing/2014/main" id="{A453D83C-7631-9570-BC70-151844EC444C}"/>
              </a:ext>
            </a:extLst>
          </p:cNvPr>
          <p:cNvSpPr txBox="1"/>
          <p:nvPr/>
        </p:nvSpPr>
        <p:spPr>
          <a:xfrm>
            <a:off x="4622350" y="743277"/>
            <a:ext cx="6929966" cy="2039020"/>
          </a:xfrm>
          <a:prstGeom prst="rect">
            <a:avLst/>
          </a:prstGeom>
          <a:noFill/>
        </p:spPr>
        <p:txBody>
          <a:bodyPr wrap="square">
            <a:spAutoFit/>
          </a:bodyPr>
          <a:lstStyle/>
          <a:p>
            <a:pPr algn="ctr">
              <a:lnSpc>
                <a:spcPct val="150000"/>
              </a:lnSpc>
            </a:pPr>
            <a:r>
              <a:rPr lang="ar-SA" sz="4400" dirty="0">
                <a:solidFill>
                  <a:srgbClr val="008EA9"/>
                </a:solidFill>
                <a:latin typeface="GE SS Two Medium" panose="020A0503020102020204" pitchFamily="18" charset="-78"/>
                <a:ea typeface="GE SS Two Medium" panose="020A0503020102020204" pitchFamily="18" charset="-78"/>
                <a:cs typeface="GE SS Two Medium" panose="020A0503020102020204" pitchFamily="18" charset="-78"/>
              </a:rPr>
              <a:t>كراسة</a:t>
            </a:r>
          </a:p>
          <a:p>
            <a:pPr algn="ctr">
              <a:lnSpc>
                <a:spcPct val="150000"/>
              </a:lnSpc>
            </a:pPr>
            <a:r>
              <a:rPr lang="ar-SA" sz="4400" dirty="0">
                <a:solidFill>
                  <a:srgbClr val="008EA9"/>
                </a:solidFill>
                <a:latin typeface="GE SS Two Medium" panose="020A0503020102020204" pitchFamily="18" charset="-78"/>
                <a:ea typeface="GE SS Two Medium" panose="020A0503020102020204" pitchFamily="18" charset="-78"/>
                <a:cs typeface="GE SS Two Medium" panose="020A0503020102020204" pitchFamily="18" charset="-78"/>
              </a:rPr>
              <a:t> الشروط والمواصفات </a:t>
            </a:r>
          </a:p>
        </p:txBody>
      </p:sp>
      <p:sp>
        <p:nvSpPr>
          <p:cNvPr id="4" name="TextBox 15">
            <a:extLst>
              <a:ext uri="{FF2B5EF4-FFF2-40B4-BE49-F238E27FC236}">
                <a16:creationId xmlns:a16="http://schemas.microsoft.com/office/drawing/2014/main" id="{C80B698D-3F66-83EB-0114-32457F245E96}"/>
              </a:ext>
            </a:extLst>
          </p:cNvPr>
          <p:cNvSpPr txBox="1"/>
          <p:nvPr/>
        </p:nvSpPr>
        <p:spPr>
          <a:xfrm>
            <a:off x="5066743" y="2782297"/>
            <a:ext cx="6407240" cy="2985433"/>
          </a:xfrm>
          <a:prstGeom prst="rect">
            <a:avLst/>
          </a:prstGeom>
          <a:noFill/>
        </p:spPr>
        <p:txBody>
          <a:bodyPr wrap="square" rtlCol="1">
            <a:spAutoFit/>
          </a:bodyPr>
          <a:lstStyle/>
          <a:p>
            <a:pPr algn="ctr" rtl="0">
              <a:lnSpc>
                <a:spcPct val="150000"/>
              </a:lnSpc>
            </a:pPr>
            <a:r>
              <a:rPr lang="ar-SA" sz="3200" b="1" i="0" dirty="0">
                <a:solidFill>
                  <a:srgbClr val="008EA9"/>
                </a:solidFill>
                <a:effectLst/>
                <a:latin typeface="Dubai" panose="020B0503030403030204" pitchFamily="34" charset="-78"/>
                <a:cs typeface="Dubai" panose="020B0503030403030204" pitchFamily="34" charset="-78"/>
              </a:rPr>
              <a:t>اسم المناقصة: </a:t>
            </a:r>
            <a:r>
              <a:rPr lang="ar-SA" sz="3200" i="0" dirty="0">
                <a:solidFill>
                  <a:schemeClr val="tx1">
                    <a:lumMod val="65000"/>
                    <a:lumOff val="35000"/>
                  </a:schemeClr>
                </a:solidFill>
                <a:effectLst/>
                <a:latin typeface="Dubai" panose="020B0503030403030204" pitchFamily="34" charset="-78"/>
                <a:cs typeface="Dubai" panose="020B0503030403030204" pitchFamily="34" charset="-78"/>
              </a:rPr>
              <a:t> </a:t>
            </a:r>
          </a:p>
          <a:p>
            <a:pPr algn="ctr" rtl="0">
              <a:lnSpc>
                <a:spcPct val="150000"/>
              </a:lnSpc>
            </a:pPr>
            <a:r>
              <a:rPr lang="ar-SA" sz="3200" dirty="0">
                <a:solidFill>
                  <a:schemeClr val="tx1">
                    <a:lumMod val="65000"/>
                    <a:lumOff val="35000"/>
                  </a:schemeClr>
                </a:solidFill>
                <a:latin typeface="Dubai" panose="020B0503030403030204" pitchFamily="34" charset="-78"/>
                <a:cs typeface="Dubai" panose="020B0503030403030204" pitchFamily="34" charset="-78"/>
              </a:rPr>
              <a:t>مستشار قانوني للجمعية لمدة عام</a:t>
            </a:r>
            <a:endParaRPr lang="ar-SA" sz="3200" i="0" dirty="0">
              <a:solidFill>
                <a:schemeClr val="tx1">
                  <a:lumMod val="65000"/>
                  <a:lumOff val="35000"/>
                </a:schemeClr>
              </a:solidFill>
              <a:effectLst/>
              <a:latin typeface="Dubai" panose="020B0503030403030204" pitchFamily="34" charset="-78"/>
              <a:cs typeface="Dubai" panose="020B0503030403030204" pitchFamily="34" charset="-78"/>
            </a:endParaRPr>
          </a:p>
          <a:p>
            <a:pPr algn="ctr" rtl="0">
              <a:lnSpc>
                <a:spcPct val="150000"/>
              </a:lnSpc>
            </a:pPr>
            <a:r>
              <a:rPr lang="ar-SA" sz="3200" b="1" dirty="0">
                <a:solidFill>
                  <a:srgbClr val="008EA9"/>
                </a:solidFill>
                <a:latin typeface="Dubai" panose="020B0503030403030204" pitchFamily="34" charset="-78"/>
                <a:cs typeface="Dubai" panose="020B0503030403030204" pitchFamily="34" charset="-78"/>
              </a:rPr>
              <a:t>رقم المناقصة: </a:t>
            </a:r>
          </a:p>
          <a:p>
            <a:pPr algn="ctr" rtl="0">
              <a:lnSpc>
                <a:spcPct val="150000"/>
              </a:lnSpc>
            </a:pPr>
            <a:r>
              <a:rPr lang="ar-SA" sz="3200" dirty="0">
                <a:solidFill>
                  <a:schemeClr val="tx1">
                    <a:lumMod val="65000"/>
                    <a:lumOff val="35000"/>
                  </a:schemeClr>
                </a:solidFill>
                <a:latin typeface="Dubai" panose="020B0503030403030204" pitchFamily="34" charset="-78"/>
                <a:cs typeface="Dubai" panose="020B0503030403030204" pitchFamily="34" charset="-78"/>
              </a:rPr>
              <a:t>م / 15 </a:t>
            </a:r>
            <a:r>
              <a:rPr lang="ar-SA" sz="3200">
                <a:solidFill>
                  <a:schemeClr val="tx1">
                    <a:lumMod val="65000"/>
                    <a:lumOff val="35000"/>
                  </a:schemeClr>
                </a:solidFill>
                <a:latin typeface="Dubai" panose="020B0503030403030204" pitchFamily="34" charset="-78"/>
                <a:cs typeface="Dubai" panose="020B0503030403030204" pitchFamily="34" charset="-78"/>
              </a:rPr>
              <a:t>/ 24</a:t>
            </a:r>
            <a:endParaRPr lang="ar-SA" sz="3200" dirty="0">
              <a:solidFill>
                <a:schemeClr val="tx1">
                  <a:lumMod val="65000"/>
                  <a:lumOff val="35000"/>
                </a:schemeClr>
              </a:solidFill>
              <a:latin typeface="Dubai" panose="020B0503030403030204" pitchFamily="34" charset="-78"/>
              <a:cs typeface="Dubai" panose="020B0503030403030204" pitchFamily="34" charset="-78"/>
            </a:endParaRPr>
          </a:p>
        </p:txBody>
      </p:sp>
      <p:pic>
        <p:nvPicPr>
          <p:cNvPr id="5" name="صورة 4">
            <a:extLst>
              <a:ext uri="{FF2B5EF4-FFF2-40B4-BE49-F238E27FC236}">
                <a16:creationId xmlns:a16="http://schemas.microsoft.com/office/drawing/2014/main" id="{97710C5F-F184-906F-37DD-75C86C13C2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28639" y="5210649"/>
            <a:ext cx="1647351" cy="1647351"/>
          </a:xfrm>
          <a:prstGeom prst="rect">
            <a:avLst/>
          </a:prstGeom>
        </p:spPr>
      </p:pic>
    </p:spTree>
    <p:extLst>
      <p:ext uri="{BB962C8B-B14F-4D97-AF65-F5344CB8AC3E}">
        <p14:creationId xmlns:p14="http://schemas.microsoft.com/office/powerpoint/2010/main" val="40646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16">
            <a:extLst>
              <a:ext uri="{FF2B5EF4-FFF2-40B4-BE49-F238E27FC236}">
                <a16:creationId xmlns:a16="http://schemas.microsoft.com/office/drawing/2014/main" id="{1B1D5DA3-AAE5-EB8B-ACB9-0FD7F749BB5D}"/>
              </a:ext>
            </a:extLst>
          </p:cNvPr>
          <p:cNvSpPr/>
          <p:nvPr/>
        </p:nvSpPr>
        <p:spPr>
          <a:xfrm rot="16200000">
            <a:off x="9725438" y="-1382917"/>
            <a:ext cx="648000" cy="3816000"/>
          </a:xfrm>
          <a:prstGeom prst="round2DiagRect">
            <a:avLst>
              <a:gd name="adj1" fmla="val 50000"/>
              <a:gd name="adj2" fmla="val 0"/>
            </a:avLst>
          </a:prstGeom>
          <a:solidFill>
            <a:srgbClr val="0D7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7" name="مجموعة 16">
            <a:extLst>
              <a:ext uri="{FF2B5EF4-FFF2-40B4-BE49-F238E27FC236}">
                <a16:creationId xmlns:a16="http://schemas.microsoft.com/office/drawing/2014/main" id="{5A8FEA7E-0E0D-FE0B-2478-812FE3419EE7}"/>
              </a:ext>
            </a:extLst>
          </p:cNvPr>
          <p:cNvGrpSpPr/>
          <p:nvPr/>
        </p:nvGrpSpPr>
        <p:grpSpPr>
          <a:xfrm>
            <a:off x="0" y="6604734"/>
            <a:ext cx="12192000" cy="253266"/>
            <a:chOff x="101917" y="673767"/>
            <a:chExt cx="2007871" cy="318782"/>
          </a:xfrm>
        </p:grpSpPr>
        <p:sp>
          <p:nvSpPr>
            <p:cNvPr id="18" name="مستطيل 17">
              <a:extLst>
                <a:ext uri="{FF2B5EF4-FFF2-40B4-BE49-F238E27FC236}">
                  <a16:creationId xmlns:a16="http://schemas.microsoft.com/office/drawing/2014/main" id="{657A5073-67AF-385A-658F-D8E99F6920E2}"/>
                </a:ext>
              </a:extLst>
            </p:cNvPr>
            <p:cNvSpPr/>
            <p:nvPr/>
          </p:nvSpPr>
          <p:spPr>
            <a:xfrm>
              <a:off x="431988" y="673767"/>
              <a:ext cx="335560" cy="318782"/>
            </a:xfrm>
            <a:prstGeom prst="rect">
              <a:avLst/>
            </a:prstGeom>
            <a:solidFill>
              <a:srgbClr val="0D7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B81D9FEF-0189-575A-5161-28CB0C790F3C}"/>
                </a:ext>
              </a:extLst>
            </p:cNvPr>
            <p:cNvSpPr/>
            <p:nvPr/>
          </p:nvSpPr>
          <p:spPr>
            <a:xfrm>
              <a:off x="767548" y="673767"/>
              <a:ext cx="335560" cy="31878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0" name="مستطيل 19">
              <a:extLst>
                <a:ext uri="{FF2B5EF4-FFF2-40B4-BE49-F238E27FC236}">
                  <a16:creationId xmlns:a16="http://schemas.microsoft.com/office/drawing/2014/main" id="{C985043E-AE31-AF44-F153-D7E248397614}"/>
                </a:ext>
              </a:extLst>
            </p:cNvPr>
            <p:cNvSpPr/>
            <p:nvPr/>
          </p:nvSpPr>
          <p:spPr>
            <a:xfrm>
              <a:off x="1103108" y="673767"/>
              <a:ext cx="335560" cy="318782"/>
            </a:xfrm>
            <a:prstGeom prst="rect">
              <a:avLst/>
            </a:prstGeom>
            <a:solidFill>
              <a:srgbClr val="0D7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BBEB4ADD-E2D5-636F-C082-948F29C5E3CE}"/>
                </a:ext>
              </a:extLst>
            </p:cNvPr>
            <p:cNvSpPr/>
            <p:nvPr/>
          </p:nvSpPr>
          <p:spPr>
            <a:xfrm>
              <a:off x="1438668" y="673767"/>
              <a:ext cx="335560" cy="31878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a:extLst>
                <a:ext uri="{FF2B5EF4-FFF2-40B4-BE49-F238E27FC236}">
                  <a16:creationId xmlns:a16="http://schemas.microsoft.com/office/drawing/2014/main" id="{0F98F157-72AE-B974-205B-878299476C81}"/>
                </a:ext>
              </a:extLst>
            </p:cNvPr>
            <p:cNvSpPr/>
            <p:nvPr/>
          </p:nvSpPr>
          <p:spPr>
            <a:xfrm>
              <a:off x="1774228" y="673767"/>
              <a:ext cx="335560" cy="318782"/>
            </a:xfrm>
            <a:prstGeom prst="rect">
              <a:avLst/>
            </a:prstGeom>
            <a:solidFill>
              <a:srgbClr val="0D7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ستطيل 22">
              <a:extLst>
                <a:ext uri="{FF2B5EF4-FFF2-40B4-BE49-F238E27FC236}">
                  <a16:creationId xmlns:a16="http://schemas.microsoft.com/office/drawing/2014/main" id="{CC28A7A4-4E7F-C185-9E76-F3CB77945A70}"/>
                </a:ext>
              </a:extLst>
            </p:cNvPr>
            <p:cNvSpPr/>
            <p:nvPr/>
          </p:nvSpPr>
          <p:spPr>
            <a:xfrm>
              <a:off x="101917" y="673767"/>
              <a:ext cx="335560" cy="31878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sp>
        <p:nvSpPr>
          <p:cNvPr id="24" name="TextBox 47">
            <a:extLst>
              <a:ext uri="{FF2B5EF4-FFF2-40B4-BE49-F238E27FC236}">
                <a16:creationId xmlns:a16="http://schemas.microsoft.com/office/drawing/2014/main" id="{3EC4F195-DF39-F0B4-3495-03DE0AE47799}"/>
              </a:ext>
            </a:extLst>
          </p:cNvPr>
          <p:cNvSpPr txBox="1"/>
          <p:nvPr/>
        </p:nvSpPr>
        <p:spPr>
          <a:xfrm>
            <a:off x="8376382" y="217206"/>
            <a:ext cx="3346111" cy="646331"/>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ctr"/>
            <a:r>
              <a:rPr lang="ar-SA" sz="3600" dirty="0">
                <a:latin typeface="Sakkal Majalla" panose="02000000000000000000" pitchFamily="2" charset="-78"/>
                <a:cs typeface="Sakkal Majalla" panose="02000000000000000000" pitchFamily="2" charset="-78"/>
              </a:rPr>
              <a:t>مقدمة</a:t>
            </a:r>
            <a:endParaRPr lang="aa-ET" sz="2800" dirty="0">
              <a:latin typeface="Sakkal Majalla" panose="02000000000000000000" pitchFamily="2" charset="-78"/>
              <a:cs typeface="Sakkal Majalla" panose="02000000000000000000" pitchFamily="2" charset="-78"/>
            </a:endParaRPr>
          </a:p>
        </p:txBody>
      </p:sp>
      <p:sp>
        <p:nvSpPr>
          <p:cNvPr id="25" name="TextBox 15">
            <a:extLst>
              <a:ext uri="{FF2B5EF4-FFF2-40B4-BE49-F238E27FC236}">
                <a16:creationId xmlns:a16="http://schemas.microsoft.com/office/drawing/2014/main" id="{3F753D0F-1ED0-36CA-FC47-9ECCBFCEAF10}"/>
              </a:ext>
            </a:extLst>
          </p:cNvPr>
          <p:cNvSpPr txBox="1"/>
          <p:nvPr/>
        </p:nvSpPr>
        <p:spPr>
          <a:xfrm>
            <a:off x="272895" y="849083"/>
            <a:ext cx="11612880" cy="5262979"/>
          </a:xfrm>
          <a:prstGeom prst="rect">
            <a:avLst/>
          </a:prstGeom>
          <a:noFill/>
        </p:spPr>
        <p:txBody>
          <a:bodyPr wrap="square" rtlCol="1">
            <a:spAutoFit/>
          </a:bodyPr>
          <a:lstStyle/>
          <a:p>
            <a:pPr algn="ctr" rtl="1"/>
            <a:r>
              <a:rPr lang="ar-SA" sz="2800" b="0" i="0" dirty="0">
                <a:effectLst/>
                <a:latin typeface="Sakkal Majalla" panose="02000000000000000000" pitchFamily="2" charset="-78"/>
                <a:cs typeface="Sakkal Majalla" panose="02000000000000000000" pitchFamily="2" charset="-78"/>
              </a:rPr>
              <a:t>بسم الله الرحمن الرحيم</a:t>
            </a:r>
          </a:p>
          <a:p>
            <a:pPr algn="just" rtl="1"/>
            <a:r>
              <a:rPr lang="ar-SA" sz="2800" dirty="0">
                <a:latin typeface="Sakkal Majalla" panose="02000000000000000000" pitchFamily="2" charset="-78"/>
                <a:cs typeface="Sakkal Majalla" panose="02000000000000000000" pitchFamily="2" charset="-78"/>
              </a:rPr>
              <a:t>الحمد لله والصلاة والسلام على رسول الله.. وبعد،،</a:t>
            </a:r>
          </a:p>
          <a:p>
            <a:pPr algn="just"/>
            <a:r>
              <a:rPr lang="ar-SA" sz="2800" b="0" i="0" dirty="0">
                <a:effectLst/>
                <a:latin typeface="Sakkal Majalla" panose="02000000000000000000" pitchFamily="2" charset="-78"/>
                <a:cs typeface="Sakkal Majalla" panose="02000000000000000000" pitchFamily="2" charset="-78"/>
              </a:rPr>
              <a:t>السادة أعضاء مجلس إدارة جمعية عطاء المكية للأشخاص ذوي الإعاقة لا يخفى على شريف علمكم ما تواجهه الجمعيات الناشئة من تحديات وصعوبات في مرحلة البناء والتكوين، وتحديد وجهتها الاستراتيجية للوصول إلى مستوى عالي من الأثر وتحقيق أهداف الجمعية ورسالتها.</a:t>
            </a:r>
          </a:p>
          <a:p>
            <a:pPr algn="just"/>
            <a:endParaRPr lang="ar-SA" sz="2800" b="0" i="0" dirty="0">
              <a:effectLst/>
              <a:latin typeface="Sakkal Majalla" panose="02000000000000000000" pitchFamily="2" charset="-78"/>
              <a:cs typeface="Sakkal Majalla" panose="02000000000000000000" pitchFamily="2" charset="-78"/>
            </a:endParaRPr>
          </a:p>
          <a:p>
            <a:pPr algn="just"/>
            <a:r>
              <a:rPr lang="ar-SA" sz="2800" dirty="0">
                <a:latin typeface="Sakkal Majalla" panose="02000000000000000000" pitchFamily="2" charset="-78"/>
                <a:cs typeface="Sakkal Majalla" panose="02000000000000000000" pitchFamily="2" charset="-78"/>
              </a:rPr>
              <a:t>ولكي تتحول  الجمعية من مرحلة البناء والتكوين إلى مرحلة الانطلاق والتمكين لتحقيق المخرجات المرجوة، فإن ذلك يتطلب منح الإدارة التنفيذية مزيداً من الوقت، واستكمال الاحتياجات التي ستذكر لاحقاً. </a:t>
            </a:r>
          </a:p>
          <a:p>
            <a:pPr algn="just"/>
            <a:endParaRPr lang="ar-SA" sz="2800" dirty="0">
              <a:latin typeface="Sakkal Majalla" panose="02000000000000000000" pitchFamily="2" charset="-78"/>
              <a:cs typeface="Sakkal Majalla" panose="02000000000000000000" pitchFamily="2" charset="-78"/>
            </a:endParaRPr>
          </a:p>
          <a:p>
            <a:pPr algn="just"/>
            <a:r>
              <a:rPr lang="ar-SA" sz="2800" dirty="0">
                <a:latin typeface="Sakkal Majalla" panose="02000000000000000000" pitchFamily="2" charset="-78"/>
                <a:cs typeface="Sakkal Majalla" panose="02000000000000000000" pitchFamily="2" charset="-78"/>
              </a:rPr>
              <a:t>بيـــن صفحـــات هـــذا التقريـــر تجـــدون نتـــاج عمـــل كبيـــر ومنجـــزات نوعيـــة تحققت خلال التسعين يوم الأولى.</a:t>
            </a:r>
          </a:p>
          <a:p>
            <a:pPr algn="ctr"/>
            <a:r>
              <a:rPr lang="ar-SA" sz="2800" b="0" i="0" dirty="0">
                <a:effectLst/>
                <a:latin typeface="Sakkal Majalla" panose="02000000000000000000" pitchFamily="2" charset="-78"/>
                <a:cs typeface="Sakkal Majalla" panose="02000000000000000000" pitchFamily="2" charset="-78"/>
              </a:rPr>
              <a:t>شاكرين لكم ثقتكم لنا،،</a:t>
            </a:r>
          </a:p>
          <a:p>
            <a:pPr algn="just" rtl="1"/>
            <a:endParaRPr lang="ar-SA" sz="2800"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A403B17E-8D36-C389-62F8-8CF37F0519CA}"/>
              </a:ext>
            </a:extLst>
          </p:cNvPr>
          <p:cNvPicPr>
            <a:picLocks noChangeAspect="1"/>
          </p:cNvPicPr>
          <p:nvPr/>
        </p:nvPicPr>
        <p:blipFill rotWithShape="1">
          <a:blip r:embed="rId2">
            <a:extLst>
              <a:ext uri="{28A0092B-C50C-407E-A947-70E740481C1C}">
                <a14:useLocalDpi xmlns:a14="http://schemas.microsoft.com/office/drawing/2010/main" val="0"/>
              </a:ext>
            </a:extLst>
          </a:blip>
          <a:srcRect l="23161" t="27819" r="22593" b="29488"/>
          <a:stretch/>
        </p:blipFill>
        <p:spPr>
          <a:xfrm>
            <a:off x="100419" y="23177"/>
            <a:ext cx="1836716" cy="1445521"/>
          </a:xfrm>
          <a:prstGeom prst="rect">
            <a:avLst/>
          </a:prstGeom>
        </p:spPr>
      </p:pic>
      <p:sp>
        <p:nvSpPr>
          <p:cNvPr id="3" name="مستطيل 2">
            <a:extLst>
              <a:ext uri="{FF2B5EF4-FFF2-40B4-BE49-F238E27FC236}">
                <a16:creationId xmlns:a16="http://schemas.microsoft.com/office/drawing/2014/main" id="{8210849F-FAF2-DBBD-6A6F-9C645235F112}"/>
              </a:ext>
            </a:extLst>
          </p:cNvPr>
          <p:cNvSpPr/>
          <p:nvPr/>
        </p:nvSpPr>
        <p:spPr>
          <a:xfrm>
            <a:off x="-1" y="0"/>
            <a:ext cx="12192001" cy="6858000"/>
          </a:xfrm>
          <a:prstGeom prst="rect">
            <a:avLst/>
          </a:prstGeom>
          <a:gradFill flip="none" rotWithShape="1">
            <a:gsLst>
              <a:gs pos="22000">
                <a:srgbClr val="405464"/>
              </a:gs>
              <a:gs pos="100000">
                <a:srgbClr val="008EA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 name="مربع نص 3">
            <a:extLst>
              <a:ext uri="{FF2B5EF4-FFF2-40B4-BE49-F238E27FC236}">
                <a16:creationId xmlns:a16="http://schemas.microsoft.com/office/drawing/2014/main" id="{939F66EA-68DD-BD81-7909-272BB54763D1}"/>
              </a:ext>
            </a:extLst>
          </p:cNvPr>
          <p:cNvSpPr txBox="1"/>
          <p:nvPr/>
        </p:nvSpPr>
        <p:spPr>
          <a:xfrm>
            <a:off x="733822" y="2961528"/>
            <a:ext cx="10439400" cy="923330"/>
          </a:xfrm>
          <a:prstGeom prst="rect">
            <a:avLst/>
          </a:prstGeom>
          <a:noFill/>
        </p:spPr>
        <p:txBody>
          <a:bodyPr wrap="square" rtlCol="1">
            <a:spAutoFit/>
          </a:bodyPr>
          <a:lstStyle/>
          <a:p>
            <a:pPr algn="ctr" rtl="1"/>
            <a:r>
              <a:rPr lang="ar-SA" sz="5400" dirty="0">
                <a:solidFill>
                  <a:schemeClr val="bg1"/>
                </a:solidFill>
                <a:latin typeface="GE SS Unique Light" panose="020A0503020102020204" pitchFamily="18" charset="-78"/>
                <a:ea typeface="GE SS Unique Light" panose="020A0503020102020204" pitchFamily="18" charset="-78"/>
                <a:cs typeface="GE SS Unique Light" panose="020A0503020102020204" pitchFamily="18" charset="-78"/>
              </a:rPr>
              <a:t>بسم الله الرحمن الرحيم</a:t>
            </a:r>
          </a:p>
        </p:txBody>
      </p:sp>
    </p:spTree>
    <p:extLst>
      <p:ext uri="{BB962C8B-B14F-4D97-AF65-F5344CB8AC3E}">
        <p14:creationId xmlns:p14="http://schemas.microsoft.com/office/powerpoint/2010/main" val="401797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E0BCA64-268A-0F19-F105-21AAA400081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brightnessContrast contrast="35000"/>
                    </a14:imgEffect>
                  </a14:imgLayer>
                </a14:imgProps>
              </a:ext>
              <a:ext uri="{28A0092B-C50C-407E-A947-70E740481C1C}">
                <a14:useLocalDpi xmlns:a14="http://schemas.microsoft.com/office/drawing/2010/main" val="0"/>
              </a:ext>
            </a:extLst>
          </a:blip>
          <a:srcRect b="15622"/>
          <a:stretch/>
        </p:blipFill>
        <p:spPr>
          <a:xfrm>
            <a:off x="0" y="1"/>
            <a:ext cx="12191604" cy="6858000"/>
          </a:xfrm>
          <a:prstGeom prst="rect">
            <a:avLst/>
          </a:prstGeom>
        </p:spPr>
      </p:pic>
      <p:sp>
        <p:nvSpPr>
          <p:cNvPr id="4" name="مستطيل: زوايا مستديرة 3">
            <a:extLst>
              <a:ext uri="{FF2B5EF4-FFF2-40B4-BE49-F238E27FC236}">
                <a16:creationId xmlns:a16="http://schemas.microsoft.com/office/drawing/2014/main" id="{F259AE39-C64C-F684-7EAB-BB99708B9D84}"/>
              </a:ext>
            </a:extLst>
          </p:cNvPr>
          <p:cNvSpPr/>
          <p:nvPr/>
        </p:nvSpPr>
        <p:spPr>
          <a:xfrm>
            <a:off x="7305993" y="432977"/>
            <a:ext cx="4307706" cy="625922"/>
          </a:xfrm>
          <a:prstGeom prst="roundRect">
            <a:avLst>
              <a:gd name="adj" fmla="val 46824"/>
            </a:avLst>
          </a:prstGeom>
          <a:solidFill>
            <a:srgbClr val="0D7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أولاً: البيانات العامة</a:t>
            </a:r>
            <a:endParaRPr kumimoji="0" lang="ar-SA" sz="2400" b="0" i="0" u="none" strike="noStrike" kern="1200" cap="none" spc="0" normalizeH="0" baseline="0" noProof="0" dirty="0">
              <a:ln>
                <a:noFill/>
              </a:ln>
              <a:solidFill>
                <a:schemeClr val="bg1"/>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5" name="صورة 4">
            <a:extLst>
              <a:ext uri="{FF2B5EF4-FFF2-40B4-BE49-F238E27FC236}">
                <a16:creationId xmlns:a16="http://schemas.microsoft.com/office/drawing/2014/main" id="{FF002FDD-D033-D29F-CB5A-4AC07C2E3F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14333"/>
            <a:ext cx="1104868" cy="1104868"/>
          </a:xfrm>
          <a:prstGeom prst="rect">
            <a:avLst/>
          </a:prstGeom>
        </p:spPr>
      </p:pic>
      <p:graphicFrame>
        <p:nvGraphicFramePr>
          <p:cNvPr id="3" name="جدول 2">
            <a:extLst>
              <a:ext uri="{FF2B5EF4-FFF2-40B4-BE49-F238E27FC236}">
                <a16:creationId xmlns:a16="http://schemas.microsoft.com/office/drawing/2014/main" id="{46D8042F-2682-53AD-4894-6B02E3014C59}"/>
              </a:ext>
            </a:extLst>
          </p:cNvPr>
          <p:cNvGraphicFramePr>
            <a:graphicFrameLocks noGrp="1"/>
          </p:cNvGraphicFramePr>
          <p:nvPr>
            <p:extLst>
              <p:ext uri="{D42A27DB-BD31-4B8C-83A1-F6EECF244321}">
                <p14:modId xmlns:p14="http://schemas.microsoft.com/office/powerpoint/2010/main" val="1519945955"/>
              </p:ext>
            </p:extLst>
          </p:nvPr>
        </p:nvGraphicFramePr>
        <p:xfrm>
          <a:off x="792480" y="1491873"/>
          <a:ext cx="10821219" cy="3735057"/>
        </p:xfrm>
        <a:graphic>
          <a:graphicData uri="http://schemas.openxmlformats.org/drawingml/2006/table">
            <a:tbl>
              <a:tblPr rtl="1" firstRow="1" bandRow="1">
                <a:tableStyleId>{5940675A-B579-460E-94D1-54222C63F5DA}</a:tableStyleId>
              </a:tblPr>
              <a:tblGrid>
                <a:gridCol w="2503599">
                  <a:extLst>
                    <a:ext uri="{9D8B030D-6E8A-4147-A177-3AD203B41FA5}">
                      <a16:colId xmlns:a16="http://schemas.microsoft.com/office/drawing/2014/main" val="3111946605"/>
                    </a:ext>
                  </a:extLst>
                </a:gridCol>
                <a:gridCol w="4172340">
                  <a:extLst>
                    <a:ext uri="{9D8B030D-6E8A-4147-A177-3AD203B41FA5}">
                      <a16:colId xmlns:a16="http://schemas.microsoft.com/office/drawing/2014/main" val="1139155477"/>
                    </a:ext>
                  </a:extLst>
                </a:gridCol>
                <a:gridCol w="2072640">
                  <a:extLst>
                    <a:ext uri="{9D8B030D-6E8A-4147-A177-3AD203B41FA5}">
                      <a16:colId xmlns:a16="http://schemas.microsoft.com/office/drawing/2014/main" val="3989251594"/>
                    </a:ext>
                  </a:extLst>
                </a:gridCol>
                <a:gridCol w="2072640">
                  <a:extLst>
                    <a:ext uri="{9D8B030D-6E8A-4147-A177-3AD203B41FA5}">
                      <a16:colId xmlns:a16="http://schemas.microsoft.com/office/drawing/2014/main" val="1972068177"/>
                    </a:ext>
                  </a:extLst>
                </a:gridCol>
              </a:tblGrid>
              <a:tr h="802550">
                <a:tc>
                  <a:txBody>
                    <a:bodyPr/>
                    <a:lstStyle/>
                    <a:p>
                      <a:pPr algn="ctr" rtl="1">
                        <a:lnSpc>
                          <a:spcPct val="150000"/>
                        </a:lnSpc>
                      </a:pPr>
                      <a:r>
                        <a:rPr lang="ar-SA" b="1" dirty="0">
                          <a:solidFill>
                            <a:schemeClr val="bg1"/>
                          </a:solidFill>
                          <a:latin typeface="Dubai" panose="020B0503030403030204" pitchFamily="34" charset="-78"/>
                          <a:cs typeface="Dubai" panose="020B0503030403030204" pitchFamily="34" charset="-78"/>
                        </a:rPr>
                        <a:t>اسم الجمعية</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D747F"/>
                    </a:solidFill>
                  </a:tcPr>
                </a:tc>
                <a:tc>
                  <a:txBody>
                    <a:bodyPr/>
                    <a:lstStyle/>
                    <a:p>
                      <a:pPr algn="ctr" rtl="1">
                        <a:lnSpc>
                          <a:spcPct val="150000"/>
                        </a:lnSpc>
                      </a:pPr>
                      <a:r>
                        <a:rPr lang="ar-SA" b="1" dirty="0">
                          <a:solidFill>
                            <a:schemeClr val="tx1"/>
                          </a:solidFill>
                          <a:latin typeface="Dubai" panose="020B0503030403030204" pitchFamily="34" charset="-78"/>
                          <a:cs typeface="Dubai" panose="020B0503030403030204" pitchFamily="34" charset="-78"/>
                        </a:rPr>
                        <a:t>جمعية عمارة المساجد والعناية بها تعظيم</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rtl="1">
                        <a:lnSpc>
                          <a:spcPct val="150000"/>
                        </a:lnSpc>
                      </a:pPr>
                      <a:r>
                        <a:rPr lang="ar-SA" b="1" dirty="0">
                          <a:solidFill>
                            <a:schemeClr val="bg1"/>
                          </a:solidFill>
                          <a:latin typeface="Dubai" panose="020B0503030403030204" pitchFamily="34" charset="-78"/>
                          <a:cs typeface="Dubai" panose="020B0503030403030204" pitchFamily="34" charset="-78"/>
                        </a:rPr>
                        <a:t>رقم ترخيص الجمعية </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D747F"/>
                    </a:solidFill>
                  </a:tcPr>
                </a:tc>
                <a:tc>
                  <a:txBody>
                    <a:bodyPr/>
                    <a:lstStyle/>
                    <a:p>
                      <a:pPr algn="ctr" rtl="1">
                        <a:lnSpc>
                          <a:spcPct val="150000"/>
                        </a:lnSpc>
                      </a:pPr>
                      <a:r>
                        <a:rPr lang="ar-SA" b="1" dirty="0">
                          <a:solidFill>
                            <a:schemeClr val="tx1"/>
                          </a:solidFill>
                          <a:latin typeface="Dubai" panose="020B0503030403030204" pitchFamily="34" charset="-78"/>
                          <a:cs typeface="Dubai" panose="020B0503030403030204" pitchFamily="34" charset="-78"/>
                        </a:rPr>
                        <a:t>2172</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1579675"/>
                  </a:ext>
                </a:extLst>
              </a:tr>
              <a:tr h="599046">
                <a:tc>
                  <a:txBody>
                    <a:bodyPr/>
                    <a:lstStyle/>
                    <a:p>
                      <a:pPr algn="ctr" rtl="1">
                        <a:lnSpc>
                          <a:spcPct val="150000"/>
                        </a:lnSpc>
                      </a:pPr>
                      <a:r>
                        <a:rPr lang="ar-SA" b="1" dirty="0">
                          <a:solidFill>
                            <a:schemeClr val="bg1"/>
                          </a:solidFill>
                          <a:latin typeface="Dubai" panose="020B0503030403030204" pitchFamily="34" charset="-78"/>
                          <a:cs typeface="Dubai" panose="020B0503030403030204" pitchFamily="34" charset="-78"/>
                        </a:rPr>
                        <a:t>اسم المناقصة </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D747F"/>
                    </a:solidFill>
                  </a:tcPr>
                </a:tc>
                <a:tc>
                  <a:txBody>
                    <a:bodyPr/>
                    <a:lstStyle/>
                    <a:p>
                      <a:pPr algn="ctr" rtl="1">
                        <a:lnSpc>
                          <a:spcPct val="150000"/>
                        </a:lnSpc>
                      </a:pPr>
                      <a:r>
                        <a:rPr lang="ar-SA" b="1" dirty="0">
                          <a:solidFill>
                            <a:schemeClr val="tx1"/>
                          </a:solidFill>
                          <a:latin typeface="Dubai" panose="020B0503030403030204" pitchFamily="34" charset="-78"/>
                          <a:cs typeface="Dubai" panose="020B0503030403030204" pitchFamily="34" charset="-78"/>
                        </a:rPr>
                        <a:t>القيام بأعمال المستشار القانوني لمدة عام</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1">
                        <a:lnSpc>
                          <a:spcPct val="150000"/>
                        </a:lnSpc>
                      </a:pPr>
                      <a:r>
                        <a:rPr lang="ar-SA" b="1" dirty="0">
                          <a:solidFill>
                            <a:schemeClr val="bg1"/>
                          </a:solidFill>
                          <a:latin typeface="Dubai" panose="020B0503030403030204" pitchFamily="34" charset="-78"/>
                          <a:cs typeface="Dubai" panose="020B0503030403030204" pitchFamily="34" charset="-78"/>
                        </a:rPr>
                        <a:t>رقم المناقصة</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D747F"/>
                    </a:solidFill>
                  </a:tcPr>
                </a:tc>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ar-SA" sz="1800" b="1" dirty="0">
                          <a:solidFill>
                            <a:schemeClr val="tx1"/>
                          </a:solidFill>
                          <a:latin typeface="Dubai" panose="020B0503030403030204" pitchFamily="34" charset="-78"/>
                          <a:cs typeface="Dubai" panose="020B0503030403030204" pitchFamily="34" charset="-78"/>
                        </a:rPr>
                        <a:t>م / 15 / 24</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005537852"/>
                  </a:ext>
                </a:extLst>
              </a:tr>
              <a:tr h="1734415">
                <a:tc>
                  <a:txBody>
                    <a:bodyPr/>
                    <a:lstStyle/>
                    <a:p>
                      <a:pPr algn="ctr" rtl="1">
                        <a:lnSpc>
                          <a:spcPct val="150000"/>
                        </a:lnSpc>
                      </a:pPr>
                      <a:r>
                        <a:rPr lang="ar-SA" b="1" dirty="0">
                          <a:solidFill>
                            <a:schemeClr val="bg1"/>
                          </a:solidFill>
                          <a:latin typeface="Dubai" panose="020B0503030403030204" pitchFamily="34" charset="-78"/>
                          <a:cs typeface="Dubai" panose="020B0503030403030204" pitchFamily="34" charset="-78"/>
                        </a:rPr>
                        <a:t>موعد المناقصة</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D747F"/>
                    </a:solidFill>
                  </a:tcPr>
                </a:tc>
                <a:tc>
                  <a:txBody>
                    <a:bodyPr/>
                    <a:lstStyle/>
                    <a:p>
                      <a:pPr algn="ctr" rtl="1">
                        <a:lnSpc>
                          <a:spcPct val="150000"/>
                        </a:lnSpc>
                      </a:pPr>
                      <a:r>
                        <a:rPr lang="ar-SA" b="1" dirty="0">
                          <a:solidFill>
                            <a:schemeClr val="tx1"/>
                          </a:solidFill>
                          <a:effectLst/>
                          <a:latin typeface="Dubai" panose="020B0503030403030204" pitchFamily="34" charset="-78"/>
                          <a:ea typeface="Times New Roman" panose="02020603050405020304" pitchFamily="18" charset="0"/>
                          <a:cs typeface="Dubai" panose="020B0503030403030204" pitchFamily="34" charset="-78"/>
                        </a:rPr>
                        <a:t>من: 05 / 08 / 2024 م </a:t>
                      </a:r>
                    </a:p>
                    <a:p>
                      <a:pPr algn="ctr" rtl="1">
                        <a:lnSpc>
                          <a:spcPct val="150000"/>
                        </a:lnSpc>
                      </a:pPr>
                      <a:r>
                        <a:rPr lang="ar-SA" b="1" dirty="0">
                          <a:solidFill>
                            <a:schemeClr val="tx1"/>
                          </a:solidFill>
                          <a:effectLst/>
                          <a:latin typeface="Dubai" panose="020B0503030403030204" pitchFamily="34" charset="-78"/>
                          <a:ea typeface="Times New Roman" panose="02020603050405020304" pitchFamily="18" charset="0"/>
                          <a:cs typeface="Dubai" panose="020B0503030403030204" pitchFamily="34" charset="-78"/>
                        </a:rPr>
                        <a:t>إلى</a:t>
                      </a:r>
                      <a:r>
                        <a:rPr lang="ar-SA" b="1">
                          <a:solidFill>
                            <a:schemeClr val="tx1"/>
                          </a:solidFill>
                          <a:effectLst/>
                          <a:latin typeface="Dubai" panose="020B0503030403030204" pitchFamily="34" charset="-78"/>
                          <a:ea typeface="Times New Roman" panose="02020603050405020304" pitchFamily="18" charset="0"/>
                          <a:cs typeface="Dubai" panose="020B0503030403030204" pitchFamily="34" charset="-78"/>
                        </a:rPr>
                        <a:t>:   19 </a:t>
                      </a:r>
                      <a:r>
                        <a:rPr lang="ar-SA" b="1" dirty="0">
                          <a:solidFill>
                            <a:schemeClr val="tx1"/>
                          </a:solidFill>
                          <a:effectLst/>
                          <a:latin typeface="Dubai" panose="020B0503030403030204" pitchFamily="34" charset="-78"/>
                          <a:ea typeface="Times New Roman" panose="02020603050405020304" pitchFamily="18" charset="0"/>
                          <a:cs typeface="Dubai" panose="020B0503030403030204" pitchFamily="34" charset="-78"/>
                        </a:rPr>
                        <a:t>/ 08 / 2024 م </a:t>
                      </a:r>
                    </a:p>
                    <a:p>
                      <a:pPr algn="ctr" rtl="1">
                        <a:lnSpc>
                          <a:spcPct val="150000"/>
                        </a:lnSpc>
                      </a:pPr>
                      <a:r>
                        <a:rPr lang="ar-SA" b="1" dirty="0">
                          <a:solidFill>
                            <a:schemeClr val="tx1"/>
                          </a:solidFill>
                          <a:effectLst/>
                          <a:latin typeface="Dubai" panose="020B0503030403030204" pitchFamily="34" charset="-78"/>
                          <a:ea typeface="Times New Roman" panose="02020603050405020304" pitchFamily="18" charset="0"/>
                          <a:cs typeface="Dubai" panose="020B0503030403030204" pitchFamily="34" charset="-78"/>
                        </a:rPr>
                        <a:t>بنهاية الدوام الرسمي الساعة الرابعة عصراً. </a:t>
                      </a:r>
                      <a:endParaRPr lang="ar-SA" b="1" dirty="0">
                        <a:solidFill>
                          <a:schemeClr val="tx1"/>
                        </a:solidFill>
                        <a:latin typeface="Dubai" panose="020B0503030403030204" pitchFamily="34" charset="-78"/>
                        <a:cs typeface="Dubai" panose="020B0503030403030204" pitchFamily="34" charset="-7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rtl="1">
                        <a:lnSpc>
                          <a:spcPct val="150000"/>
                        </a:lnSpc>
                      </a:pPr>
                      <a:r>
                        <a:rPr lang="ar-SA" b="1" dirty="0">
                          <a:solidFill>
                            <a:schemeClr val="bg1"/>
                          </a:solidFill>
                          <a:latin typeface="Dubai" panose="020B0503030403030204" pitchFamily="34" charset="-78"/>
                          <a:cs typeface="Dubai" panose="020B0503030403030204" pitchFamily="34" charset="-78"/>
                        </a:rPr>
                        <a:t>تاريخ فتح العروض</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D747F"/>
                    </a:solidFill>
                  </a:tcPr>
                </a:tc>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ar-SA" b="1" dirty="0">
                          <a:solidFill>
                            <a:schemeClr val="tx1"/>
                          </a:solidFill>
                          <a:latin typeface="Dubai" panose="020B0503030403030204" pitchFamily="34" charset="-78"/>
                          <a:cs typeface="Dubai" panose="020B0503030403030204" pitchFamily="34" charset="-78"/>
                        </a:rPr>
                        <a:t>20 / 08 / 2024 م</a:t>
                      </a:r>
                    </a:p>
                    <a:p>
                      <a:pPr marL="0" marR="0" lvl="0" indent="0" algn="ctr" defTabSz="914400" rtl="1" eaLnBrk="1" fontAlgn="auto" latinLnBrk="0" hangingPunct="1">
                        <a:lnSpc>
                          <a:spcPct val="150000"/>
                        </a:lnSpc>
                        <a:spcBef>
                          <a:spcPts val="0"/>
                        </a:spcBef>
                        <a:spcAft>
                          <a:spcPts val="0"/>
                        </a:spcAft>
                        <a:buClrTx/>
                        <a:buSzTx/>
                        <a:buFontTx/>
                        <a:buNone/>
                        <a:tabLst/>
                        <a:defRPr/>
                      </a:pPr>
                      <a:r>
                        <a:rPr lang="ar-SA" b="1" dirty="0">
                          <a:solidFill>
                            <a:schemeClr val="tx1"/>
                          </a:solidFill>
                          <a:latin typeface="Dubai" panose="020B0503030403030204" pitchFamily="34" charset="-78"/>
                          <a:cs typeface="Dubai" panose="020B0503030403030204" pitchFamily="34" charset="-78"/>
                        </a:rPr>
                        <a:t> الساعة 11:00 صباحاً. </a:t>
                      </a:r>
                      <a:endParaRPr lang="ar-SA" sz="1800" b="1" dirty="0">
                        <a:solidFill>
                          <a:schemeClr val="tx1"/>
                        </a:solidFill>
                        <a:latin typeface="Dubai" panose="020B0503030403030204" pitchFamily="34" charset="-78"/>
                        <a:cs typeface="Dubai" panose="020B0503030403030204" pitchFamily="34" charset="-7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0478801"/>
                  </a:ext>
                </a:extLst>
              </a:tr>
              <a:tr h="599046">
                <a:tc>
                  <a:txBody>
                    <a:bodyPr/>
                    <a:lstStyle/>
                    <a:p>
                      <a:pPr algn="ctr" rtl="1">
                        <a:lnSpc>
                          <a:spcPct val="150000"/>
                        </a:lnSpc>
                      </a:pPr>
                      <a:r>
                        <a:rPr lang="ar-SA" b="1" dirty="0">
                          <a:solidFill>
                            <a:schemeClr val="bg1"/>
                          </a:solidFill>
                          <a:latin typeface="Dubai" panose="020B0503030403030204" pitchFamily="34" charset="-78"/>
                          <a:cs typeface="Dubai" panose="020B0503030403030204" pitchFamily="34" charset="-78"/>
                        </a:rPr>
                        <a:t>موقع الجمعية </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D747F"/>
                    </a:solidFill>
                  </a:tcPr>
                </a:tc>
                <a:tc gridSpan="3">
                  <a:txBody>
                    <a:bodyPr/>
                    <a:lstStyle/>
                    <a:p>
                      <a:pPr algn="ctr" rtl="1">
                        <a:lnSpc>
                          <a:spcPct val="150000"/>
                        </a:lnSpc>
                      </a:pPr>
                      <a:r>
                        <a:rPr lang="en-US" b="1" u="none" dirty="0">
                          <a:solidFill>
                            <a:schemeClr val="tx1"/>
                          </a:solidFill>
                          <a:effectLst/>
                          <a:latin typeface="Dubai" panose="020B0503030403030204" pitchFamily="34" charset="-78"/>
                          <a:ea typeface="Times New Roman" panose="02020603050405020304" pitchFamily="18" charset="0"/>
                          <a:cs typeface="Dubai" panose="020B0503030403030204" pitchFamily="34" charset="-78"/>
                        </a:rPr>
                        <a:t>https://maps.app.goo.gl/AhN6CNH5PtoLSfs26</a:t>
                      </a:r>
                      <a:endParaRPr lang="ar-SA" b="1" u="none" dirty="0">
                        <a:solidFill>
                          <a:schemeClr val="tx1"/>
                        </a:solidFill>
                        <a:latin typeface="Dubai" panose="020B0503030403030204" pitchFamily="34" charset="-78"/>
                        <a:cs typeface="Dubai" panose="020B0503030403030204" pitchFamily="34" charset="-7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90000"/>
                      </a:schemeClr>
                    </a:solidFill>
                  </a:tcPr>
                </a:tc>
                <a:tc hMerge="1">
                  <a:txBody>
                    <a:bodyPr/>
                    <a:lstStyle/>
                    <a:p>
                      <a:pPr rtl="1"/>
                      <a:endParaRPr lang="ar-SA" dirty="0"/>
                    </a:p>
                  </a:txBody>
                  <a:tcPr/>
                </a:tc>
                <a:tc hMerge="1">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1800" dirty="0">
                        <a:solidFill>
                          <a:schemeClr val="tx1">
                            <a:lumMod val="65000"/>
                            <a:lumOff val="35000"/>
                          </a:schemeClr>
                        </a:solidFill>
                        <a:latin typeface="Dubai" panose="020B0503030403030204" pitchFamily="34" charset="-78"/>
                        <a:cs typeface="Dubai" panose="020B0503030403030204" pitchFamily="34" charset="-78"/>
                      </a:endParaRPr>
                    </a:p>
                  </a:txBody>
                  <a:tcPr/>
                </a:tc>
                <a:extLst>
                  <a:ext uri="{0D108BD9-81ED-4DB2-BD59-A6C34878D82A}">
                    <a16:rowId xmlns:a16="http://schemas.microsoft.com/office/drawing/2014/main" val="3532758056"/>
                  </a:ext>
                </a:extLst>
              </a:tr>
            </a:tbl>
          </a:graphicData>
        </a:graphic>
      </p:graphicFrame>
    </p:spTree>
    <p:extLst>
      <p:ext uri="{BB962C8B-B14F-4D97-AF65-F5344CB8AC3E}">
        <p14:creationId xmlns:p14="http://schemas.microsoft.com/office/powerpoint/2010/main" val="232790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E0BCA64-268A-0F19-F105-21AAA400081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brightnessContrast contrast="35000"/>
                    </a14:imgEffect>
                  </a14:imgLayer>
                </a14:imgProps>
              </a:ext>
              <a:ext uri="{28A0092B-C50C-407E-A947-70E740481C1C}">
                <a14:useLocalDpi xmlns:a14="http://schemas.microsoft.com/office/drawing/2010/main" val="0"/>
              </a:ext>
            </a:extLst>
          </a:blip>
          <a:srcRect b="15622"/>
          <a:stretch/>
        </p:blipFill>
        <p:spPr>
          <a:xfrm>
            <a:off x="0" y="1"/>
            <a:ext cx="12191604" cy="6858000"/>
          </a:xfrm>
          <a:prstGeom prst="rect">
            <a:avLst/>
          </a:prstGeom>
        </p:spPr>
      </p:pic>
      <p:sp>
        <p:nvSpPr>
          <p:cNvPr id="4" name="مستطيل: زوايا مستديرة 3">
            <a:extLst>
              <a:ext uri="{FF2B5EF4-FFF2-40B4-BE49-F238E27FC236}">
                <a16:creationId xmlns:a16="http://schemas.microsoft.com/office/drawing/2014/main" id="{F259AE39-C64C-F684-7EAB-BB99708B9D84}"/>
              </a:ext>
            </a:extLst>
          </p:cNvPr>
          <p:cNvSpPr/>
          <p:nvPr/>
        </p:nvSpPr>
        <p:spPr>
          <a:xfrm>
            <a:off x="7305993" y="432977"/>
            <a:ext cx="4307706" cy="625922"/>
          </a:xfrm>
          <a:prstGeom prst="roundRect">
            <a:avLst>
              <a:gd name="adj" fmla="val 46824"/>
            </a:avLst>
          </a:prstGeom>
          <a:solidFill>
            <a:srgbClr val="0D7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ثانياً: الشروط والتراخيص</a:t>
            </a:r>
            <a:endParaRPr kumimoji="0" lang="ar-SA" sz="2400" b="0" i="0" u="none" strike="noStrike" kern="1200" cap="none" spc="0" normalizeH="0" baseline="0" noProof="0" dirty="0">
              <a:ln>
                <a:noFill/>
              </a:ln>
              <a:solidFill>
                <a:schemeClr val="bg1"/>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6" name="مربع نص 5">
            <a:extLst>
              <a:ext uri="{FF2B5EF4-FFF2-40B4-BE49-F238E27FC236}">
                <a16:creationId xmlns:a16="http://schemas.microsoft.com/office/drawing/2014/main" id="{FD5D19E2-FB6E-0BEA-1B9A-2E6CB6543E6A}"/>
              </a:ext>
            </a:extLst>
          </p:cNvPr>
          <p:cNvSpPr txBox="1"/>
          <p:nvPr/>
        </p:nvSpPr>
        <p:spPr>
          <a:xfrm>
            <a:off x="105671" y="1094845"/>
            <a:ext cx="11508028" cy="4499950"/>
          </a:xfrm>
          <a:prstGeom prst="rect">
            <a:avLst/>
          </a:prstGeom>
          <a:noFill/>
        </p:spPr>
        <p:txBody>
          <a:bodyPr wrap="square">
            <a:spAutoFit/>
          </a:bodyPr>
          <a:lstStyle/>
          <a:p>
            <a:pPr algn="r" rtl="1">
              <a:lnSpc>
                <a:spcPct val="200000"/>
              </a:lnSpc>
              <a:spcAft>
                <a:spcPts val="800"/>
              </a:spcAft>
            </a:pPr>
            <a:r>
              <a:rPr lang="ar-SA" b="1" dirty="0">
                <a:solidFill>
                  <a:srgbClr val="0D747F"/>
                </a:solidFill>
                <a:latin typeface="GE SS Text Bold" panose="020A0503020102020204" pitchFamily="18" charset="-78"/>
                <a:ea typeface="GE SS Text Bold" panose="020A0503020102020204" pitchFamily="18" charset="-78"/>
                <a:cs typeface="GE SS Text Bold" panose="020A0503020102020204" pitchFamily="18" charset="-78"/>
              </a:rPr>
              <a:t>يجب أن تتوفر لدى المتنافسين الوثائق التالية وأن تكون هذه الوثائق سارية المفعول:</a:t>
            </a:r>
            <a:endParaRPr lang="en-US" b="1" dirty="0">
              <a:solidFill>
                <a:srgbClr val="0D747F"/>
              </a:solidFill>
              <a:latin typeface="GE SS Text Bold" panose="020A0503020102020204" pitchFamily="18" charset="-78"/>
              <a:ea typeface="GE SS Text Bold" panose="020A0503020102020204" pitchFamily="18" charset="-78"/>
              <a:cs typeface="GE SS Text Bold" panose="020A0503020102020204" pitchFamily="18" charset="-78"/>
            </a:endParaRPr>
          </a:p>
          <a:p>
            <a:pPr marL="342900" indent="-342900" algn="r" rtl="1">
              <a:lnSpc>
                <a:spcPct val="200000"/>
              </a:lnSpc>
              <a:spcAft>
                <a:spcPts val="800"/>
              </a:spcAft>
              <a:buFont typeface="+mj-lt"/>
              <a:buAutoNum type="arabicPeriod"/>
            </a:pPr>
            <a:r>
              <a:rPr lang="ar-SA" sz="1800" b="1" dirty="0">
                <a:effectLst/>
                <a:latin typeface="GE SS Text Bold" panose="020A0503020102020204" pitchFamily="18" charset="-78"/>
                <a:ea typeface="GE SS Text Bold" panose="020A0503020102020204" pitchFamily="18" charset="-78"/>
                <a:cs typeface="GE SS Text Bold" panose="020A0503020102020204" pitchFamily="18" charset="-78"/>
              </a:rPr>
              <a:t>السجل التجاري، أو التراخيص النظامية في مجال الأعمال المتقدم لها متى كان المتنافس غير ملزم نظاماً بالقيد في السجل التجاري. </a:t>
            </a:r>
            <a:endParaRPr lang="en-US" sz="1800" dirty="0">
              <a:effectLst/>
              <a:latin typeface="GE SS Text Bold" panose="020A0503020102020204" pitchFamily="18" charset="-78"/>
              <a:ea typeface="GE SS Text Bold" panose="020A0503020102020204" pitchFamily="18" charset="-78"/>
              <a:cs typeface="GE SS Text Bold" panose="020A0503020102020204" pitchFamily="18" charset="-78"/>
            </a:endParaRPr>
          </a:p>
          <a:p>
            <a:pPr marL="342900" indent="-342900" algn="r" rtl="1">
              <a:lnSpc>
                <a:spcPct val="200000"/>
              </a:lnSpc>
              <a:spcAft>
                <a:spcPts val="800"/>
              </a:spcAft>
              <a:buFont typeface="+mj-lt"/>
              <a:buAutoNum type="arabicPeriod"/>
            </a:pPr>
            <a:r>
              <a:rPr lang="ar-SA" sz="1800" b="1" dirty="0">
                <a:effectLst/>
                <a:latin typeface="GE SS Text Bold" panose="020A0503020102020204" pitchFamily="18" charset="-78"/>
                <a:ea typeface="GE SS Text Bold" panose="020A0503020102020204" pitchFamily="18" charset="-78"/>
                <a:cs typeface="GE SS Text Bold" panose="020A0503020102020204" pitchFamily="18" charset="-78"/>
              </a:rPr>
              <a:t> شهادة سداد الزكاة أو الضريبة، أو كليهما متى كانت المنشأة ملزمة نظاماً بسداد الزكاة والضريبة.</a:t>
            </a:r>
            <a:endParaRPr lang="en-US" sz="1800" dirty="0">
              <a:effectLst/>
              <a:latin typeface="GE SS Text Bold" panose="020A0503020102020204" pitchFamily="18" charset="-78"/>
              <a:ea typeface="GE SS Text Bold" panose="020A0503020102020204" pitchFamily="18" charset="-78"/>
              <a:cs typeface="GE SS Text Bold" panose="020A0503020102020204" pitchFamily="18" charset="-78"/>
            </a:endParaRPr>
          </a:p>
          <a:p>
            <a:pPr marL="342900" indent="-342900" algn="r" rtl="1">
              <a:lnSpc>
                <a:spcPct val="200000"/>
              </a:lnSpc>
              <a:spcAft>
                <a:spcPts val="800"/>
              </a:spcAft>
              <a:buFont typeface="+mj-lt"/>
              <a:buAutoNum type="arabicPeriod"/>
            </a:pPr>
            <a:r>
              <a:rPr lang="ar-SA" sz="1800" b="1" dirty="0">
                <a:effectLst/>
                <a:latin typeface="GE SS Text Bold" panose="020A0503020102020204" pitchFamily="18" charset="-78"/>
                <a:ea typeface="GE SS Text Bold" panose="020A0503020102020204" pitchFamily="18" charset="-78"/>
                <a:cs typeface="GE SS Text Bold" panose="020A0503020102020204" pitchFamily="18" charset="-78"/>
              </a:rPr>
              <a:t>شهادة من المؤسسة العامة للتأمينات الاجتماعية بتسجيل المنشأة في المؤسسة وسداد الحقوق التأمينية. </a:t>
            </a:r>
            <a:endParaRPr lang="en-US" sz="1800" dirty="0">
              <a:effectLst/>
              <a:latin typeface="GE SS Text Bold" panose="020A0503020102020204" pitchFamily="18" charset="-78"/>
              <a:ea typeface="GE SS Text Bold" panose="020A0503020102020204" pitchFamily="18" charset="-78"/>
              <a:cs typeface="GE SS Text Bold" panose="020A0503020102020204" pitchFamily="18" charset="-78"/>
            </a:endParaRPr>
          </a:p>
          <a:p>
            <a:pPr marL="342900" indent="-342900" algn="r" rtl="1">
              <a:lnSpc>
                <a:spcPct val="200000"/>
              </a:lnSpc>
              <a:spcAft>
                <a:spcPts val="800"/>
              </a:spcAft>
              <a:buFont typeface="+mj-lt"/>
              <a:buAutoNum type="arabicPeriod"/>
            </a:pPr>
            <a:r>
              <a:rPr lang="ar-SA" sz="1800" b="1" dirty="0">
                <a:effectLst/>
                <a:latin typeface="GE SS Text Bold" panose="020A0503020102020204" pitchFamily="18" charset="-78"/>
                <a:ea typeface="GE SS Text Bold" panose="020A0503020102020204" pitchFamily="18" charset="-78"/>
                <a:cs typeface="GE SS Text Bold" panose="020A0503020102020204" pitchFamily="18" charset="-78"/>
              </a:rPr>
              <a:t>شهادة الانتساب إلى الغرفة التجارية، متى كانت المنشأة ملزمة نظاماً بالانتساب إلى الغرفة. </a:t>
            </a:r>
            <a:endParaRPr lang="en-US" sz="1800" dirty="0">
              <a:effectLst/>
              <a:latin typeface="GE SS Text Bold" panose="020A0503020102020204" pitchFamily="18" charset="-78"/>
              <a:ea typeface="GE SS Text Bold" panose="020A0503020102020204" pitchFamily="18" charset="-78"/>
              <a:cs typeface="GE SS Text Bold" panose="020A0503020102020204" pitchFamily="18" charset="-78"/>
            </a:endParaRPr>
          </a:p>
          <a:p>
            <a:pPr marL="342900" indent="-342900" algn="r" rtl="1">
              <a:lnSpc>
                <a:spcPct val="200000"/>
              </a:lnSpc>
              <a:spcAft>
                <a:spcPts val="800"/>
              </a:spcAft>
              <a:buFont typeface="+mj-lt"/>
              <a:buAutoNum type="arabicPeriod"/>
            </a:pPr>
            <a:r>
              <a:rPr lang="ar-SA" sz="1800" b="1" dirty="0">
                <a:effectLst/>
                <a:latin typeface="GE SS Text Bold" panose="020A0503020102020204" pitchFamily="18" charset="-78"/>
                <a:ea typeface="GE SS Text Bold" panose="020A0503020102020204" pitchFamily="18" charset="-78"/>
                <a:cs typeface="GE SS Text Bold" panose="020A0503020102020204" pitchFamily="18" charset="-78"/>
              </a:rPr>
              <a:t>شهادة تصنيف في مجال الأعمال المتقدم لها، إذا كانت تلك الأعمال مما يشترط لها التصنيف.</a:t>
            </a:r>
            <a:endParaRPr lang="en-US" sz="1800" dirty="0">
              <a:effectLst/>
              <a:latin typeface="GE SS Text Bold" panose="020A0503020102020204" pitchFamily="18" charset="-78"/>
              <a:ea typeface="GE SS Text Bold" panose="020A0503020102020204" pitchFamily="18" charset="-78"/>
              <a:cs typeface="GE SS Text Bold" panose="020A0503020102020204" pitchFamily="18" charset="-78"/>
            </a:endParaRPr>
          </a:p>
          <a:p>
            <a:pPr marL="342900" indent="-342900">
              <a:lnSpc>
                <a:spcPct val="200000"/>
              </a:lnSpc>
              <a:buFont typeface="+mj-lt"/>
              <a:buAutoNum type="arabicPeriod"/>
            </a:pPr>
            <a:r>
              <a:rPr lang="ar-SA" sz="1800" b="1" dirty="0">
                <a:effectLst/>
                <a:latin typeface="GE SS Text Bold" panose="020A0503020102020204" pitchFamily="18" charset="-78"/>
                <a:ea typeface="GE SS Text Bold" panose="020A0503020102020204" pitchFamily="18" charset="-78"/>
                <a:cs typeface="GE SS Text Bold" panose="020A0503020102020204" pitchFamily="18" charset="-78"/>
              </a:rPr>
              <a:t>أي وثائق أخرى تطلبها الجمعية حسب طبيعة المناقصة.</a:t>
            </a:r>
            <a:endParaRPr lang="en-US" sz="1800" dirty="0">
              <a:solidFill>
                <a:srgbClr val="0D747F"/>
              </a:solidFill>
              <a:effectLst/>
              <a:latin typeface="GE SS Text Bold" panose="020A0503020102020204" pitchFamily="18" charset="-78"/>
              <a:ea typeface="GE SS Text Bold" panose="020A0503020102020204" pitchFamily="18" charset="-78"/>
              <a:cs typeface="GE SS Text Bold" panose="020A0503020102020204" pitchFamily="18" charset="-78"/>
            </a:endParaRPr>
          </a:p>
        </p:txBody>
      </p:sp>
      <p:pic>
        <p:nvPicPr>
          <p:cNvPr id="3" name="صورة 2">
            <a:extLst>
              <a:ext uri="{FF2B5EF4-FFF2-40B4-BE49-F238E27FC236}">
                <a16:creationId xmlns:a16="http://schemas.microsoft.com/office/drawing/2014/main" id="{4F8B44C1-2951-0EBB-06CD-C87D7707CD8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14333"/>
            <a:ext cx="1104868" cy="1104868"/>
          </a:xfrm>
          <a:prstGeom prst="rect">
            <a:avLst/>
          </a:prstGeom>
        </p:spPr>
      </p:pic>
    </p:spTree>
    <p:extLst>
      <p:ext uri="{BB962C8B-B14F-4D97-AF65-F5344CB8AC3E}">
        <p14:creationId xmlns:p14="http://schemas.microsoft.com/office/powerpoint/2010/main" val="208865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E0BCA64-268A-0F19-F105-21AAA400081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brightnessContrast contrast="35000"/>
                    </a14:imgEffect>
                  </a14:imgLayer>
                </a14:imgProps>
              </a:ext>
              <a:ext uri="{28A0092B-C50C-407E-A947-70E740481C1C}">
                <a14:useLocalDpi xmlns:a14="http://schemas.microsoft.com/office/drawing/2010/main" val="0"/>
              </a:ext>
            </a:extLst>
          </a:blip>
          <a:srcRect b="15622"/>
          <a:stretch/>
        </p:blipFill>
        <p:spPr>
          <a:xfrm>
            <a:off x="0" y="1"/>
            <a:ext cx="12191604" cy="6858000"/>
          </a:xfrm>
          <a:prstGeom prst="rect">
            <a:avLst/>
          </a:prstGeom>
        </p:spPr>
      </p:pic>
      <p:sp>
        <p:nvSpPr>
          <p:cNvPr id="4" name="مستطيل: زوايا مستديرة 3">
            <a:extLst>
              <a:ext uri="{FF2B5EF4-FFF2-40B4-BE49-F238E27FC236}">
                <a16:creationId xmlns:a16="http://schemas.microsoft.com/office/drawing/2014/main" id="{F259AE39-C64C-F684-7EAB-BB99708B9D84}"/>
              </a:ext>
            </a:extLst>
          </p:cNvPr>
          <p:cNvSpPr/>
          <p:nvPr/>
        </p:nvSpPr>
        <p:spPr>
          <a:xfrm>
            <a:off x="7305993" y="432977"/>
            <a:ext cx="4307706" cy="625922"/>
          </a:xfrm>
          <a:prstGeom prst="roundRect">
            <a:avLst>
              <a:gd name="adj" fmla="val 46824"/>
            </a:avLst>
          </a:prstGeom>
          <a:solidFill>
            <a:srgbClr val="0D7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ثالثاً: الأحكام والشروط</a:t>
            </a:r>
            <a:endParaRPr kumimoji="0" lang="ar-SA" sz="2400" b="0" i="0" u="none" strike="noStrike" kern="1200" cap="none" spc="0" normalizeH="0" baseline="0" noProof="0" dirty="0">
              <a:ln>
                <a:noFill/>
              </a:ln>
              <a:solidFill>
                <a:schemeClr val="bg1"/>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6" name="مربع نص 5">
            <a:extLst>
              <a:ext uri="{FF2B5EF4-FFF2-40B4-BE49-F238E27FC236}">
                <a16:creationId xmlns:a16="http://schemas.microsoft.com/office/drawing/2014/main" id="{FD5D19E2-FB6E-0BEA-1B9A-2E6CB6543E6A}"/>
              </a:ext>
            </a:extLst>
          </p:cNvPr>
          <p:cNvSpPr txBox="1"/>
          <p:nvPr/>
        </p:nvSpPr>
        <p:spPr>
          <a:xfrm>
            <a:off x="626339" y="1176919"/>
            <a:ext cx="11291812" cy="4992392"/>
          </a:xfrm>
          <a:prstGeom prst="rect">
            <a:avLst/>
          </a:prstGeom>
          <a:noFill/>
        </p:spPr>
        <p:txBody>
          <a:bodyPr wrap="square">
            <a:spAutoFit/>
          </a:bodyPr>
          <a:lstStyle/>
          <a:p>
            <a:pPr marL="342900" lvl="0" indent="-342900" algn="r" rtl="1">
              <a:lnSpc>
                <a:spcPct val="200000"/>
              </a:lnSpc>
              <a:buFont typeface="+mj-lt"/>
              <a:buAutoNum type="arabicParenR"/>
            </a:pPr>
            <a:r>
              <a:rPr lang="ar-SA" b="1" dirty="0">
                <a:solidFill>
                  <a:srgbClr val="242424"/>
                </a:solidFill>
                <a:effectLst/>
                <a:latin typeface="GE SS Text Bold" panose="020A0503020102020204" pitchFamily="18" charset="-78"/>
                <a:ea typeface="GE SS Text Bold" panose="020A0503020102020204" pitchFamily="18" charset="-78"/>
                <a:cs typeface="GE SS Text Bold" panose="020A0503020102020204" pitchFamily="18" charset="-78"/>
              </a:rPr>
              <a:t>يجب تقديم العروض في ظرف مغلق والتأكد من سلامة إغلاقه بشكل محكم وبمادة لاصقة.</a:t>
            </a:r>
            <a:endParaRPr lang="en-US" b="1" dirty="0">
              <a:effectLst/>
              <a:latin typeface="GE SS Text Bold" panose="020A0503020102020204" pitchFamily="18" charset="-78"/>
              <a:ea typeface="GE SS Text Bold" panose="020A0503020102020204" pitchFamily="18" charset="-78"/>
              <a:cs typeface="GE SS Text Bold" panose="020A0503020102020204" pitchFamily="18" charset="-78"/>
            </a:endParaRPr>
          </a:p>
          <a:p>
            <a:pPr marL="342900" lvl="0" indent="-342900" algn="r" rtl="1">
              <a:lnSpc>
                <a:spcPct val="200000"/>
              </a:lnSpc>
              <a:buFont typeface="+mj-lt"/>
              <a:buAutoNum type="arabicParenR"/>
            </a:pPr>
            <a:r>
              <a:rPr lang="ar-SA" b="1" dirty="0">
                <a:solidFill>
                  <a:srgbClr val="242424"/>
                </a:solidFill>
                <a:effectLst/>
                <a:latin typeface="GE SS Text Bold" panose="020A0503020102020204" pitchFamily="18" charset="-78"/>
                <a:ea typeface="GE SS Text Bold" panose="020A0503020102020204" pitchFamily="18" charset="-78"/>
                <a:cs typeface="GE SS Text Bold" panose="020A0503020102020204" pitchFamily="18" charset="-78"/>
              </a:rPr>
              <a:t>وجود ختم وتوقيع المنشأة على مكان إغلاق الظرف.</a:t>
            </a:r>
            <a:r>
              <a:rPr lang="en-US" b="1" dirty="0">
                <a:effectLst/>
                <a:latin typeface="GE SS Text Bold" panose="020A0503020102020204" pitchFamily="18" charset="-78"/>
                <a:ea typeface="GE SS Text Bold" panose="020A0503020102020204" pitchFamily="18" charset="-78"/>
                <a:cs typeface="GE SS Text Bold" panose="020A0503020102020204" pitchFamily="18" charset="-78"/>
              </a:rPr>
              <a:t> </a:t>
            </a:r>
            <a:endParaRPr lang="ar-SA" b="1" dirty="0">
              <a:effectLst/>
              <a:latin typeface="GE SS Text Bold" panose="020A0503020102020204" pitchFamily="18" charset="-78"/>
              <a:ea typeface="GE SS Text Bold" panose="020A0503020102020204" pitchFamily="18" charset="-78"/>
              <a:cs typeface="GE SS Text Bold" panose="020A0503020102020204" pitchFamily="18" charset="-78"/>
            </a:endParaRPr>
          </a:p>
          <a:p>
            <a:pPr marL="342900" indent="-342900">
              <a:lnSpc>
                <a:spcPct val="200000"/>
              </a:lnSpc>
              <a:buFont typeface="+mj-lt"/>
              <a:buAutoNum type="arabicParenR"/>
            </a:pPr>
            <a:r>
              <a:rPr lang="ar-SA" b="1" dirty="0">
                <a:solidFill>
                  <a:srgbClr val="242424"/>
                </a:solidFill>
                <a:effectLst/>
                <a:latin typeface="GE SS Text Bold" panose="020A0503020102020204" pitchFamily="18" charset="-78"/>
                <a:ea typeface="GE SS Text Bold" panose="020A0503020102020204" pitchFamily="18" charset="-78"/>
                <a:cs typeface="GE SS Text Bold" panose="020A0503020102020204" pitchFamily="18" charset="-78"/>
              </a:rPr>
              <a:t>يجب كتابة رقم المناقصة على الظرف بشكل واضح.</a:t>
            </a:r>
            <a:endParaRPr lang="en-US" b="1" dirty="0">
              <a:effectLst/>
              <a:latin typeface="GE SS Text Bold" panose="020A0503020102020204" pitchFamily="18" charset="-78"/>
              <a:ea typeface="GE SS Text Bold" panose="020A0503020102020204" pitchFamily="18" charset="-78"/>
              <a:cs typeface="GE SS Text Bold" panose="020A0503020102020204" pitchFamily="18" charset="-78"/>
            </a:endParaRPr>
          </a:p>
          <a:p>
            <a:pPr marL="342900" lvl="0" indent="-342900" algn="r" rtl="1">
              <a:lnSpc>
                <a:spcPct val="200000"/>
              </a:lnSpc>
              <a:buFont typeface="+mj-lt"/>
              <a:buAutoNum type="arabicParenR"/>
            </a:pPr>
            <a:r>
              <a:rPr lang="ar-SA" b="1" dirty="0">
                <a:solidFill>
                  <a:srgbClr val="242424"/>
                </a:solidFill>
                <a:effectLst/>
                <a:latin typeface="GE SS Text Bold" panose="020A0503020102020204" pitchFamily="18" charset="-78"/>
                <a:ea typeface="GE SS Text Bold" panose="020A0503020102020204" pitchFamily="18" charset="-78"/>
                <a:cs typeface="GE SS Text Bold" panose="020A0503020102020204" pitchFamily="18" charset="-78"/>
              </a:rPr>
              <a:t>وجود رقم هاتف المنشأة وعنوانها بالتفصيل.</a:t>
            </a:r>
            <a:endParaRPr lang="en-US" b="1" dirty="0">
              <a:solidFill>
                <a:srgbClr val="242424"/>
              </a:solidFill>
              <a:effectLst/>
              <a:latin typeface="GE SS Text Bold" panose="020A0503020102020204" pitchFamily="18" charset="-78"/>
              <a:ea typeface="GE SS Text Bold" panose="020A0503020102020204" pitchFamily="18" charset="-78"/>
              <a:cs typeface="GE SS Text Bold" panose="020A0503020102020204" pitchFamily="18" charset="-78"/>
            </a:endParaRPr>
          </a:p>
          <a:p>
            <a:pPr marL="342900" lvl="0" indent="-342900" algn="r" rtl="1">
              <a:lnSpc>
                <a:spcPct val="200000"/>
              </a:lnSpc>
              <a:buFont typeface="+mj-lt"/>
              <a:buAutoNum type="arabicParenR"/>
            </a:pPr>
            <a:r>
              <a:rPr lang="en-US" b="1" dirty="0">
                <a:effectLst/>
                <a:latin typeface="GE SS Text Bold" panose="020A0503020102020204" pitchFamily="18" charset="-78"/>
                <a:ea typeface="GE SS Text Bold" panose="020A0503020102020204" pitchFamily="18" charset="-78"/>
                <a:cs typeface="GE SS Text Bold" panose="020A0503020102020204" pitchFamily="18" charset="-78"/>
              </a:rPr>
              <a:t> </a:t>
            </a:r>
            <a:r>
              <a:rPr lang="ar-SA" b="1" dirty="0">
                <a:solidFill>
                  <a:srgbClr val="242424"/>
                </a:solidFill>
                <a:effectLst/>
                <a:latin typeface="GE SS Text Bold" panose="020A0503020102020204" pitchFamily="18" charset="-78"/>
                <a:ea typeface="GE SS Text Bold" panose="020A0503020102020204" pitchFamily="18" charset="-78"/>
                <a:cs typeface="GE SS Text Bold" panose="020A0503020102020204" pitchFamily="18" charset="-78"/>
              </a:rPr>
              <a:t>لا يجوز تفسير طلب تقديم العروض بأي شكل من الأشكال على أنه التزام تعاقدي أو قانوني من طرف الجمعية.</a:t>
            </a:r>
            <a:endParaRPr lang="en-US" b="1" dirty="0">
              <a:effectLst/>
              <a:latin typeface="GE SS Text Bold" panose="020A0503020102020204" pitchFamily="18" charset="-78"/>
              <a:ea typeface="GE SS Text Bold" panose="020A0503020102020204" pitchFamily="18" charset="-78"/>
              <a:cs typeface="GE SS Text Bold" panose="020A0503020102020204" pitchFamily="18" charset="-78"/>
            </a:endParaRPr>
          </a:p>
          <a:p>
            <a:pPr marL="342900" lvl="0" indent="-342900" algn="r" rtl="1">
              <a:lnSpc>
                <a:spcPct val="200000"/>
              </a:lnSpc>
              <a:buFont typeface="+mj-lt"/>
              <a:buAutoNum type="arabicParenR"/>
            </a:pPr>
            <a:r>
              <a:rPr lang="ar-SA" b="1" dirty="0">
                <a:solidFill>
                  <a:srgbClr val="242424"/>
                </a:solidFill>
                <a:effectLst/>
                <a:latin typeface="GE SS Text Bold" panose="020A0503020102020204" pitchFamily="18" charset="-78"/>
                <a:ea typeface="GE SS Text Bold" panose="020A0503020102020204" pitchFamily="18" charset="-78"/>
                <a:cs typeface="GE SS Text Bold" panose="020A0503020102020204" pitchFamily="18" charset="-78"/>
              </a:rPr>
              <a:t>يعتبر مقدم العرض موافقاً على كافة شروط ومواصفات وأحكام المناقصة من خلال مشاركته في عملية تقديم العروض، ويستبعد العرض المخالف لذلك إلا في الحالات التي تكون المخالفة شكلية وغير مؤثرة.</a:t>
            </a:r>
            <a:endParaRPr lang="en-US" b="1" dirty="0">
              <a:effectLst/>
              <a:latin typeface="GE SS Text Bold" panose="020A0503020102020204" pitchFamily="18" charset="-78"/>
              <a:ea typeface="GE SS Text Bold" panose="020A0503020102020204" pitchFamily="18" charset="-78"/>
              <a:cs typeface="GE SS Text Bold" panose="020A0503020102020204" pitchFamily="18" charset="-78"/>
            </a:endParaRPr>
          </a:p>
          <a:p>
            <a:pPr marL="342900" lvl="0" indent="-342900" algn="r" rtl="1">
              <a:lnSpc>
                <a:spcPct val="200000"/>
              </a:lnSpc>
              <a:buFont typeface="+mj-lt"/>
              <a:buAutoNum type="arabicParenR"/>
            </a:pPr>
            <a:r>
              <a:rPr lang="ar-SA" b="1" dirty="0">
                <a:solidFill>
                  <a:srgbClr val="242424"/>
                </a:solidFill>
                <a:effectLst/>
                <a:latin typeface="GE SS Text Bold" panose="020A0503020102020204" pitchFamily="18" charset="-78"/>
                <a:ea typeface="GE SS Text Bold" panose="020A0503020102020204" pitchFamily="18" charset="-78"/>
                <a:cs typeface="GE SS Text Bold" panose="020A0503020102020204" pitchFamily="18" charset="-78"/>
              </a:rPr>
              <a:t>يجب أن تكون مدة سريان العروض في هذه المناقصة (30) ثلاثون يوماً من التاريخ المحدد لفتح العروض.</a:t>
            </a:r>
            <a:endParaRPr lang="en-US" b="1" dirty="0">
              <a:effectLst/>
              <a:latin typeface="GE SS Text Bold" panose="020A0503020102020204" pitchFamily="18" charset="-78"/>
              <a:ea typeface="GE SS Text Bold" panose="020A0503020102020204" pitchFamily="18" charset="-78"/>
              <a:cs typeface="GE SS Text Bold" panose="020A0503020102020204" pitchFamily="18" charset="-78"/>
            </a:endParaRPr>
          </a:p>
          <a:p>
            <a:pPr marL="342900" lvl="0" indent="-342900" algn="r" rtl="1">
              <a:lnSpc>
                <a:spcPct val="200000"/>
              </a:lnSpc>
              <a:buFont typeface="+mj-lt"/>
              <a:buAutoNum type="arabicParenR"/>
            </a:pPr>
            <a:r>
              <a:rPr lang="ar-SA" b="1" dirty="0">
                <a:solidFill>
                  <a:srgbClr val="242424"/>
                </a:solidFill>
                <a:effectLst/>
                <a:latin typeface="GE SS Text Bold" panose="020A0503020102020204" pitchFamily="18" charset="-78"/>
                <a:ea typeface="GE SS Text Bold" panose="020A0503020102020204" pitchFamily="18" charset="-78"/>
                <a:cs typeface="GE SS Text Bold" panose="020A0503020102020204" pitchFamily="18" charset="-78"/>
              </a:rPr>
              <a:t>أن يعد البريد الإلكتروني هو الوسيلة المعتمدة لكافة الإخطارات والمراسلات المتعلقة بالمناقصة في حال وجود استفسارات. </a:t>
            </a:r>
          </a:p>
        </p:txBody>
      </p:sp>
      <p:pic>
        <p:nvPicPr>
          <p:cNvPr id="3" name="صورة 2">
            <a:extLst>
              <a:ext uri="{FF2B5EF4-FFF2-40B4-BE49-F238E27FC236}">
                <a16:creationId xmlns:a16="http://schemas.microsoft.com/office/drawing/2014/main" id="{422B1F95-519A-8143-66CD-18FE37F54F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14333"/>
            <a:ext cx="1104868" cy="1104868"/>
          </a:xfrm>
          <a:prstGeom prst="rect">
            <a:avLst/>
          </a:prstGeom>
        </p:spPr>
      </p:pic>
    </p:spTree>
    <p:extLst>
      <p:ext uri="{BB962C8B-B14F-4D97-AF65-F5344CB8AC3E}">
        <p14:creationId xmlns:p14="http://schemas.microsoft.com/office/powerpoint/2010/main" val="58586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E0BCA64-268A-0F19-F105-21AAA400081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brightnessContrast contrast="35000"/>
                    </a14:imgEffect>
                  </a14:imgLayer>
                </a14:imgProps>
              </a:ext>
              <a:ext uri="{28A0092B-C50C-407E-A947-70E740481C1C}">
                <a14:useLocalDpi xmlns:a14="http://schemas.microsoft.com/office/drawing/2010/main" val="0"/>
              </a:ext>
            </a:extLst>
          </a:blip>
          <a:srcRect b="15622"/>
          <a:stretch/>
        </p:blipFill>
        <p:spPr>
          <a:xfrm>
            <a:off x="0" y="1"/>
            <a:ext cx="12191604" cy="6858000"/>
          </a:xfrm>
          <a:prstGeom prst="rect">
            <a:avLst/>
          </a:prstGeom>
        </p:spPr>
      </p:pic>
      <p:sp>
        <p:nvSpPr>
          <p:cNvPr id="6" name="مربع نص 5">
            <a:extLst>
              <a:ext uri="{FF2B5EF4-FFF2-40B4-BE49-F238E27FC236}">
                <a16:creationId xmlns:a16="http://schemas.microsoft.com/office/drawing/2014/main" id="{FD5D19E2-FB6E-0BEA-1B9A-2E6CB6543E6A}"/>
              </a:ext>
            </a:extLst>
          </p:cNvPr>
          <p:cNvSpPr txBox="1"/>
          <p:nvPr/>
        </p:nvSpPr>
        <p:spPr>
          <a:xfrm>
            <a:off x="592473" y="1371288"/>
            <a:ext cx="11291812" cy="3884397"/>
          </a:xfrm>
          <a:prstGeom prst="rect">
            <a:avLst/>
          </a:prstGeom>
          <a:noFill/>
        </p:spPr>
        <p:txBody>
          <a:bodyPr wrap="square">
            <a:spAutoFit/>
          </a:bodyPr>
          <a:lstStyle/>
          <a:p>
            <a:pPr marL="342900" indent="-342900">
              <a:lnSpc>
                <a:spcPct val="200000"/>
              </a:lnSpc>
              <a:buFont typeface="+mj-lt"/>
              <a:buAutoNum type="arabicParenR" startAt="9"/>
            </a:pPr>
            <a:r>
              <a:rPr lang="ar-SA" b="1" dirty="0">
                <a:solidFill>
                  <a:srgbClr val="242424"/>
                </a:solidFill>
                <a:cs typeface="GE SS Text Bold" panose="020A0503020102020204" pitchFamily="18" charset="-78"/>
              </a:rPr>
              <a:t>أن يلتزم مقدم العرض باتخاذ جميع الإجراءات اللازمة للتحقق من دقة المعلومات المتعلقة بالمناقصة ليتسنى له تقديم عرضاً متوافقاً مع جميع الشروط والمواصفات المطلوبة.</a:t>
            </a:r>
          </a:p>
          <a:p>
            <a:pPr marL="342900" lvl="0" indent="-342900" algn="r" rtl="1">
              <a:lnSpc>
                <a:spcPct val="200000"/>
              </a:lnSpc>
              <a:buFont typeface="+mj-lt"/>
              <a:buAutoNum type="arabicParenR" startAt="9"/>
            </a:pPr>
            <a:r>
              <a:rPr lang="ar-SA" b="1" dirty="0">
                <a:solidFill>
                  <a:srgbClr val="242424"/>
                </a:solidFill>
                <a:cs typeface="GE SS Text Bold" panose="020A0503020102020204" pitchFamily="18" charset="-78"/>
              </a:rPr>
              <a:t>أن يشمل العرض الفني المتطلبات التالية: (منهجية إنجاز الخدمات - الجدول الزمني لتنفيذ الخدمات - الأعمال والخبرات السابقة - الملف التعريفي - الوثائق الرسمية).</a:t>
            </a:r>
            <a:endParaRPr lang="en-US" b="1" dirty="0">
              <a:solidFill>
                <a:srgbClr val="242424"/>
              </a:solidFill>
              <a:cs typeface="GE SS Text Bold" panose="020A0503020102020204" pitchFamily="18" charset="-78"/>
            </a:endParaRPr>
          </a:p>
          <a:p>
            <a:pPr marL="342900" lvl="0" indent="-342900" algn="r" rtl="1">
              <a:lnSpc>
                <a:spcPct val="200000"/>
              </a:lnSpc>
              <a:buFont typeface="+mj-lt"/>
              <a:buAutoNum type="arabicParenR" startAt="9"/>
            </a:pPr>
            <a:r>
              <a:rPr lang="ar-SA" b="1" dirty="0">
                <a:solidFill>
                  <a:srgbClr val="242424"/>
                </a:solidFill>
                <a:cs typeface="GE SS Text Bold" panose="020A0503020102020204" pitchFamily="18" charset="-78"/>
              </a:rPr>
              <a:t>أن يشمل العرض المالي المتطلبات التالية: (جدول الدفعات ونسبتها من قيمة العرض ومرحلة استحقاقها).</a:t>
            </a:r>
          </a:p>
          <a:p>
            <a:pPr marL="342900" indent="-342900">
              <a:lnSpc>
                <a:spcPct val="200000"/>
              </a:lnSpc>
              <a:buFont typeface="+mj-lt"/>
              <a:buAutoNum type="arabicParenR" startAt="9"/>
            </a:pPr>
            <a:r>
              <a:rPr lang="ar-SA" b="1" dirty="0">
                <a:solidFill>
                  <a:srgbClr val="242424"/>
                </a:solidFill>
                <a:cs typeface="GE SS Text Bold" panose="020A0503020102020204" pitchFamily="18" charset="-78"/>
              </a:rPr>
              <a:t>يتم تسليم العروض للإدارة المالية في مقر جمعية عمارة المساجد والعناية بها تعظيم بمكة، أثناء الدوام الرسمي من الساعة الثامنة صباحاً حتى الرابعة عصراً.</a:t>
            </a:r>
          </a:p>
        </p:txBody>
      </p:sp>
      <p:pic>
        <p:nvPicPr>
          <p:cNvPr id="3" name="صورة 2">
            <a:extLst>
              <a:ext uri="{FF2B5EF4-FFF2-40B4-BE49-F238E27FC236}">
                <a16:creationId xmlns:a16="http://schemas.microsoft.com/office/drawing/2014/main" id="{BD6E91EB-37FB-BF0B-9125-EA018184F03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14333"/>
            <a:ext cx="1104868" cy="1104868"/>
          </a:xfrm>
          <a:prstGeom prst="rect">
            <a:avLst/>
          </a:prstGeom>
        </p:spPr>
      </p:pic>
      <p:sp>
        <p:nvSpPr>
          <p:cNvPr id="4" name="مستطيل: زوايا مستديرة 3">
            <a:extLst>
              <a:ext uri="{FF2B5EF4-FFF2-40B4-BE49-F238E27FC236}">
                <a16:creationId xmlns:a16="http://schemas.microsoft.com/office/drawing/2014/main" id="{E267597B-1156-6CD4-9794-67819EC3CCAF}"/>
              </a:ext>
            </a:extLst>
          </p:cNvPr>
          <p:cNvSpPr/>
          <p:nvPr/>
        </p:nvSpPr>
        <p:spPr>
          <a:xfrm>
            <a:off x="7305993" y="432977"/>
            <a:ext cx="4307706" cy="625922"/>
          </a:xfrm>
          <a:prstGeom prst="roundRect">
            <a:avLst>
              <a:gd name="adj" fmla="val 46824"/>
            </a:avLst>
          </a:prstGeom>
          <a:solidFill>
            <a:srgbClr val="0D7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ثالثاً: الأحكام والشروط</a:t>
            </a:r>
            <a:endParaRPr kumimoji="0" lang="ar-SA" sz="2400" b="0" i="0" u="none" strike="noStrike" kern="1200" cap="none" spc="0" normalizeH="0" baseline="0" noProof="0" dirty="0">
              <a:ln>
                <a:noFill/>
              </a:ln>
              <a:solidFill>
                <a:schemeClr val="bg1"/>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endParaRPr>
          </a:p>
        </p:txBody>
      </p:sp>
    </p:spTree>
    <p:extLst>
      <p:ext uri="{BB962C8B-B14F-4D97-AF65-F5344CB8AC3E}">
        <p14:creationId xmlns:p14="http://schemas.microsoft.com/office/powerpoint/2010/main" val="254680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16">
            <a:extLst>
              <a:ext uri="{FF2B5EF4-FFF2-40B4-BE49-F238E27FC236}">
                <a16:creationId xmlns:a16="http://schemas.microsoft.com/office/drawing/2014/main" id="{1B1D5DA3-AAE5-EB8B-ACB9-0FD7F749BB5D}"/>
              </a:ext>
            </a:extLst>
          </p:cNvPr>
          <p:cNvSpPr/>
          <p:nvPr/>
        </p:nvSpPr>
        <p:spPr>
          <a:xfrm rot="16200000">
            <a:off x="9725438" y="-1382917"/>
            <a:ext cx="648000" cy="3816000"/>
          </a:xfrm>
          <a:prstGeom prst="round2DiagRect">
            <a:avLst>
              <a:gd name="adj1" fmla="val 50000"/>
              <a:gd name="adj2" fmla="val 0"/>
            </a:avLst>
          </a:prstGeom>
          <a:solidFill>
            <a:srgbClr val="0D7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7" name="مجموعة 16">
            <a:extLst>
              <a:ext uri="{FF2B5EF4-FFF2-40B4-BE49-F238E27FC236}">
                <a16:creationId xmlns:a16="http://schemas.microsoft.com/office/drawing/2014/main" id="{5A8FEA7E-0E0D-FE0B-2478-812FE3419EE7}"/>
              </a:ext>
            </a:extLst>
          </p:cNvPr>
          <p:cNvGrpSpPr/>
          <p:nvPr/>
        </p:nvGrpSpPr>
        <p:grpSpPr>
          <a:xfrm>
            <a:off x="0" y="6604734"/>
            <a:ext cx="12192000" cy="253266"/>
            <a:chOff x="101917" y="673767"/>
            <a:chExt cx="2007871" cy="318782"/>
          </a:xfrm>
        </p:grpSpPr>
        <p:sp>
          <p:nvSpPr>
            <p:cNvPr id="18" name="مستطيل 17">
              <a:extLst>
                <a:ext uri="{FF2B5EF4-FFF2-40B4-BE49-F238E27FC236}">
                  <a16:creationId xmlns:a16="http://schemas.microsoft.com/office/drawing/2014/main" id="{657A5073-67AF-385A-658F-D8E99F6920E2}"/>
                </a:ext>
              </a:extLst>
            </p:cNvPr>
            <p:cNvSpPr/>
            <p:nvPr/>
          </p:nvSpPr>
          <p:spPr>
            <a:xfrm>
              <a:off x="431988" y="673767"/>
              <a:ext cx="335560" cy="318782"/>
            </a:xfrm>
            <a:prstGeom prst="rect">
              <a:avLst/>
            </a:prstGeom>
            <a:solidFill>
              <a:srgbClr val="0D7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B81D9FEF-0189-575A-5161-28CB0C790F3C}"/>
                </a:ext>
              </a:extLst>
            </p:cNvPr>
            <p:cNvSpPr/>
            <p:nvPr/>
          </p:nvSpPr>
          <p:spPr>
            <a:xfrm>
              <a:off x="767548" y="673767"/>
              <a:ext cx="335560" cy="31878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0" name="مستطيل 19">
              <a:extLst>
                <a:ext uri="{FF2B5EF4-FFF2-40B4-BE49-F238E27FC236}">
                  <a16:creationId xmlns:a16="http://schemas.microsoft.com/office/drawing/2014/main" id="{C985043E-AE31-AF44-F153-D7E248397614}"/>
                </a:ext>
              </a:extLst>
            </p:cNvPr>
            <p:cNvSpPr/>
            <p:nvPr/>
          </p:nvSpPr>
          <p:spPr>
            <a:xfrm>
              <a:off x="1103108" y="673767"/>
              <a:ext cx="335560" cy="318782"/>
            </a:xfrm>
            <a:prstGeom prst="rect">
              <a:avLst/>
            </a:prstGeom>
            <a:solidFill>
              <a:srgbClr val="0D7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BBEB4ADD-E2D5-636F-C082-948F29C5E3CE}"/>
                </a:ext>
              </a:extLst>
            </p:cNvPr>
            <p:cNvSpPr/>
            <p:nvPr/>
          </p:nvSpPr>
          <p:spPr>
            <a:xfrm>
              <a:off x="1438668" y="673767"/>
              <a:ext cx="335560" cy="31878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a:extLst>
                <a:ext uri="{FF2B5EF4-FFF2-40B4-BE49-F238E27FC236}">
                  <a16:creationId xmlns:a16="http://schemas.microsoft.com/office/drawing/2014/main" id="{0F98F157-72AE-B974-205B-878299476C81}"/>
                </a:ext>
              </a:extLst>
            </p:cNvPr>
            <p:cNvSpPr/>
            <p:nvPr/>
          </p:nvSpPr>
          <p:spPr>
            <a:xfrm>
              <a:off x="1774228" y="673767"/>
              <a:ext cx="335560" cy="318782"/>
            </a:xfrm>
            <a:prstGeom prst="rect">
              <a:avLst/>
            </a:prstGeom>
            <a:solidFill>
              <a:srgbClr val="0D7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ستطيل 22">
              <a:extLst>
                <a:ext uri="{FF2B5EF4-FFF2-40B4-BE49-F238E27FC236}">
                  <a16:creationId xmlns:a16="http://schemas.microsoft.com/office/drawing/2014/main" id="{CC28A7A4-4E7F-C185-9E76-F3CB77945A70}"/>
                </a:ext>
              </a:extLst>
            </p:cNvPr>
            <p:cNvSpPr/>
            <p:nvPr/>
          </p:nvSpPr>
          <p:spPr>
            <a:xfrm>
              <a:off x="101917" y="673767"/>
              <a:ext cx="335560" cy="31878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sp>
        <p:nvSpPr>
          <p:cNvPr id="24" name="TextBox 47">
            <a:extLst>
              <a:ext uri="{FF2B5EF4-FFF2-40B4-BE49-F238E27FC236}">
                <a16:creationId xmlns:a16="http://schemas.microsoft.com/office/drawing/2014/main" id="{3EC4F195-DF39-F0B4-3495-03DE0AE47799}"/>
              </a:ext>
            </a:extLst>
          </p:cNvPr>
          <p:cNvSpPr txBox="1"/>
          <p:nvPr/>
        </p:nvSpPr>
        <p:spPr>
          <a:xfrm>
            <a:off x="8376382" y="217206"/>
            <a:ext cx="3346111" cy="646331"/>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ctr"/>
            <a:r>
              <a:rPr lang="ar-SA" sz="3600" dirty="0">
                <a:latin typeface="Sakkal Majalla" panose="02000000000000000000" pitchFamily="2" charset="-78"/>
                <a:cs typeface="Sakkal Majalla" panose="02000000000000000000" pitchFamily="2" charset="-78"/>
              </a:rPr>
              <a:t>مقدمة</a:t>
            </a:r>
            <a:endParaRPr lang="aa-ET" sz="2800" dirty="0">
              <a:latin typeface="Sakkal Majalla" panose="02000000000000000000" pitchFamily="2" charset="-78"/>
              <a:cs typeface="Sakkal Majalla" panose="02000000000000000000" pitchFamily="2" charset="-78"/>
            </a:endParaRPr>
          </a:p>
        </p:txBody>
      </p:sp>
      <p:sp>
        <p:nvSpPr>
          <p:cNvPr id="25" name="TextBox 15">
            <a:extLst>
              <a:ext uri="{FF2B5EF4-FFF2-40B4-BE49-F238E27FC236}">
                <a16:creationId xmlns:a16="http://schemas.microsoft.com/office/drawing/2014/main" id="{3F753D0F-1ED0-36CA-FC47-9ECCBFCEAF10}"/>
              </a:ext>
            </a:extLst>
          </p:cNvPr>
          <p:cNvSpPr txBox="1"/>
          <p:nvPr/>
        </p:nvSpPr>
        <p:spPr>
          <a:xfrm>
            <a:off x="272895" y="849083"/>
            <a:ext cx="11612880" cy="5262979"/>
          </a:xfrm>
          <a:prstGeom prst="rect">
            <a:avLst/>
          </a:prstGeom>
          <a:noFill/>
        </p:spPr>
        <p:txBody>
          <a:bodyPr wrap="square" rtlCol="1">
            <a:spAutoFit/>
          </a:bodyPr>
          <a:lstStyle/>
          <a:p>
            <a:pPr algn="ctr" rtl="1"/>
            <a:r>
              <a:rPr lang="ar-SA" sz="2800" b="0" i="0" dirty="0">
                <a:effectLst/>
                <a:latin typeface="Sakkal Majalla" panose="02000000000000000000" pitchFamily="2" charset="-78"/>
                <a:cs typeface="Sakkal Majalla" panose="02000000000000000000" pitchFamily="2" charset="-78"/>
              </a:rPr>
              <a:t>بسم الله الرحمن الرحيم</a:t>
            </a:r>
          </a:p>
          <a:p>
            <a:pPr algn="just" rtl="1"/>
            <a:r>
              <a:rPr lang="ar-SA" sz="2800" dirty="0">
                <a:latin typeface="Sakkal Majalla" panose="02000000000000000000" pitchFamily="2" charset="-78"/>
                <a:cs typeface="Sakkal Majalla" panose="02000000000000000000" pitchFamily="2" charset="-78"/>
              </a:rPr>
              <a:t>الحمد لله والصلاة والسلام على رسول الله.. وبعد،،</a:t>
            </a:r>
          </a:p>
          <a:p>
            <a:pPr algn="just"/>
            <a:r>
              <a:rPr lang="ar-SA" sz="2800" b="0" i="0" dirty="0">
                <a:effectLst/>
                <a:latin typeface="Sakkal Majalla" panose="02000000000000000000" pitchFamily="2" charset="-78"/>
                <a:cs typeface="Sakkal Majalla" panose="02000000000000000000" pitchFamily="2" charset="-78"/>
              </a:rPr>
              <a:t>السادة أعضاء مجلس إدارة جمعية عطاء المكية للأشخاص ذوي الإعاقة لا يخفى على شريف علمكم ما تواجهه الجمعيات الناشئة من تحديات وصعوبات في مرحلة البناء والتكوين، وتحديد وجهتها الاستراتيجية للوصول إلى مستوى عالي من الأثر وتحقيق أهداف الجمعية ورسالتها.</a:t>
            </a:r>
          </a:p>
          <a:p>
            <a:pPr algn="just"/>
            <a:endParaRPr lang="ar-SA" sz="2800" b="0" i="0" dirty="0">
              <a:effectLst/>
              <a:latin typeface="Sakkal Majalla" panose="02000000000000000000" pitchFamily="2" charset="-78"/>
              <a:cs typeface="Sakkal Majalla" panose="02000000000000000000" pitchFamily="2" charset="-78"/>
            </a:endParaRPr>
          </a:p>
          <a:p>
            <a:pPr algn="just"/>
            <a:r>
              <a:rPr lang="ar-SA" sz="2800" dirty="0">
                <a:latin typeface="Sakkal Majalla" panose="02000000000000000000" pitchFamily="2" charset="-78"/>
                <a:cs typeface="Sakkal Majalla" panose="02000000000000000000" pitchFamily="2" charset="-78"/>
              </a:rPr>
              <a:t>ولكي تتحول  الجمعية من مرحلة البناء والتكوين إلى مرحلة الانطلاق والتمكين لتحقيق المخرجات المرجوة، فإن ذلك يتطلب منح الإدارة التنفيذية مزيداً من الوقت، واستكمال الاحتياجات التي ستذكر لاحقاً. </a:t>
            </a:r>
          </a:p>
          <a:p>
            <a:pPr algn="just"/>
            <a:endParaRPr lang="ar-SA" sz="2800" dirty="0">
              <a:latin typeface="Sakkal Majalla" panose="02000000000000000000" pitchFamily="2" charset="-78"/>
              <a:cs typeface="Sakkal Majalla" panose="02000000000000000000" pitchFamily="2" charset="-78"/>
            </a:endParaRPr>
          </a:p>
          <a:p>
            <a:pPr algn="just"/>
            <a:r>
              <a:rPr lang="ar-SA" sz="2800" dirty="0">
                <a:latin typeface="Sakkal Majalla" panose="02000000000000000000" pitchFamily="2" charset="-78"/>
                <a:cs typeface="Sakkal Majalla" panose="02000000000000000000" pitchFamily="2" charset="-78"/>
              </a:rPr>
              <a:t>بيـــن صفحـــات هـــذا التقريـــر تجـــدون نتـــاج عمـــل كبيـــر ومنجـــزات نوعيـــة تحققت خلال التسعين يوم الأولى.</a:t>
            </a:r>
          </a:p>
          <a:p>
            <a:pPr algn="ctr"/>
            <a:r>
              <a:rPr lang="ar-SA" sz="2800" b="0" i="0" dirty="0">
                <a:effectLst/>
                <a:latin typeface="Sakkal Majalla" panose="02000000000000000000" pitchFamily="2" charset="-78"/>
                <a:cs typeface="Sakkal Majalla" panose="02000000000000000000" pitchFamily="2" charset="-78"/>
              </a:rPr>
              <a:t>شاكرين لكم ثقتكم لنا،،</a:t>
            </a:r>
          </a:p>
          <a:p>
            <a:pPr algn="just" rtl="1"/>
            <a:endParaRPr lang="ar-SA" sz="2800"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A403B17E-8D36-C389-62F8-8CF37F0519CA}"/>
              </a:ext>
            </a:extLst>
          </p:cNvPr>
          <p:cNvPicPr>
            <a:picLocks noChangeAspect="1"/>
          </p:cNvPicPr>
          <p:nvPr/>
        </p:nvPicPr>
        <p:blipFill rotWithShape="1">
          <a:blip r:embed="rId2">
            <a:extLst>
              <a:ext uri="{28A0092B-C50C-407E-A947-70E740481C1C}">
                <a14:useLocalDpi xmlns:a14="http://schemas.microsoft.com/office/drawing/2010/main" val="0"/>
              </a:ext>
            </a:extLst>
          </a:blip>
          <a:srcRect l="23161" t="27819" r="22593" b="29488"/>
          <a:stretch/>
        </p:blipFill>
        <p:spPr>
          <a:xfrm>
            <a:off x="100419" y="23177"/>
            <a:ext cx="1836716" cy="1445521"/>
          </a:xfrm>
          <a:prstGeom prst="rect">
            <a:avLst/>
          </a:prstGeom>
        </p:spPr>
      </p:pic>
      <p:sp>
        <p:nvSpPr>
          <p:cNvPr id="3" name="مستطيل 2">
            <a:extLst>
              <a:ext uri="{FF2B5EF4-FFF2-40B4-BE49-F238E27FC236}">
                <a16:creationId xmlns:a16="http://schemas.microsoft.com/office/drawing/2014/main" id="{8210849F-FAF2-DBBD-6A6F-9C645235F112}"/>
              </a:ext>
            </a:extLst>
          </p:cNvPr>
          <p:cNvSpPr/>
          <p:nvPr/>
        </p:nvSpPr>
        <p:spPr>
          <a:xfrm>
            <a:off x="-1" y="0"/>
            <a:ext cx="12192001" cy="6858000"/>
          </a:xfrm>
          <a:prstGeom prst="rect">
            <a:avLst/>
          </a:prstGeom>
          <a:gradFill flip="none" rotWithShape="1">
            <a:gsLst>
              <a:gs pos="22000">
                <a:srgbClr val="405464"/>
              </a:gs>
              <a:gs pos="100000">
                <a:srgbClr val="008EA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 name="مربع نص 3">
            <a:extLst>
              <a:ext uri="{FF2B5EF4-FFF2-40B4-BE49-F238E27FC236}">
                <a16:creationId xmlns:a16="http://schemas.microsoft.com/office/drawing/2014/main" id="{939F66EA-68DD-BD81-7909-272BB54763D1}"/>
              </a:ext>
            </a:extLst>
          </p:cNvPr>
          <p:cNvSpPr txBox="1"/>
          <p:nvPr/>
        </p:nvSpPr>
        <p:spPr>
          <a:xfrm>
            <a:off x="859635" y="2490138"/>
            <a:ext cx="10439400" cy="1546577"/>
          </a:xfrm>
          <a:prstGeom prst="rect">
            <a:avLst/>
          </a:prstGeom>
          <a:noFill/>
        </p:spPr>
        <p:txBody>
          <a:bodyPr wrap="square" rtlCol="1">
            <a:spAutoFit/>
          </a:bodyPr>
          <a:lstStyle/>
          <a:p>
            <a:pPr algn="ctr" rtl="1">
              <a:lnSpc>
                <a:spcPct val="200000"/>
              </a:lnSpc>
            </a:pPr>
            <a:r>
              <a:rPr lang="ar-SA" sz="5400" dirty="0">
                <a:solidFill>
                  <a:schemeClr val="bg1"/>
                </a:solidFill>
                <a:latin typeface="Dubai" panose="020B0503030403030204" pitchFamily="34" charset="-78"/>
                <a:ea typeface="GE SS Unique Light" panose="020A0503020102020204" pitchFamily="18" charset="-78"/>
                <a:cs typeface="Dubai" panose="020B0503030403030204" pitchFamily="34" charset="-78"/>
              </a:rPr>
              <a:t>وآخر دعوانا </a:t>
            </a:r>
            <a:r>
              <a:rPr lang="ar-SA" sz="5400">
                <a:solidFill>
                  <a:schemeClr val="bg1"/>
                </a:solidFill>
                <a:latin typeface="Dubai" panose="020B0503030403030204" pitchFamily="34" charset="-78"/>
                <a:ea typeface="GE SS Unique Light" panose="020A0503020102020204" pitchFamily="18" charset="-78"/>
                <a:cs typeface="Dubai" panose="020B0503030403030204" pitchFamily="34" charset="-78"/>
              </a:rPr>
              <a:t>أن الحمد لله </a:t>
            </a:r>
            <a:r>
              <a:rPr lang="ar-SA" sz="5400" dirty="0">
                <a:solidFill>
                  <a:schemeClr val="bg1"/>
                </a:solidFill>
                <a:latin typeface="Dubai" panose="020B0503030403030204" pitchFamily="34" charset="-78"/>
                <a:ea typeface="GE SS Unique Light" panose="020A0503020102020204" pitchFamily="18" charset="-78"/>
                <a:cs typeface="Dubai" panose="020B0503030403030204" pitchFamily="34" charset="-78"/>
              </a:rPr>
              <a:t>رب العالمين</a:t>
            </a:r>
          </a:p>
        </p:txBody>
      </p:sp>
    </p:spTree>
    <p:extLst>
      <p:ext uri="{BB962C8B-B14F-4D97-AF65-F5344CB8AC3E}">
        <p14:creationId xmlns:p14="http://schemas.microsoft.com/office/powerpoint/2010/main" val="66914744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16124</TotalTime>
  <Words>676</Words>
  <Application>Microsoft Office PowerPoint</Application>
  <PresentationFormat>شاشة عريضة</PresentationFormat>
  <Paragraphs>66</Paragraphs>
  <Slides>7</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7</vt:i4>
      </vt:variant>
    </vt:vector>
  </HeadingPairs>
  <TitlesOfParts>
    <vt:vector size="16" baseType="lpstr">
      <vt:lpstr>Arial</vt:lpstr>
      <vt:lpstr>Calibri</vt:lpstr>
      <vt:lpstr>Calibri Light</vt:lpstr>
      <vt:lpstr>Dubai</vt:lpstr>
      <vt:lpstr>GE SS Text Bold</vt:lpstr>
      <vt:lpstr>GE SS Two Medium</vt:lpstr>
      <vt:lpstr>GE SS Unique Light</vt:lpstr>
      <vt:lpstr>Sakkal Majalla</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علي بن عفيف</dc:creator>
  <cp:lastModifiedBy>جمعية عمارة المساجد  والعناية بها (تعظيم )</cp:lastModifiedBy>
  <cp:revision>348</cp:revision>
  <dcterms:created xsi:type="dcterms:W3CDTF">2022-09-12T11:15:47Z</dcterms:created>
  <dcterms:modified xsi:type="dcterms:W3CDTF">2024-08-05T10:22:54Z</dcterms:modified>
</cp:coreProperties>
</file>